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8"/>
  </p:notesMasterIdLst>
  <p:sldIdLst>
    <p:sldId id="256" r:id="rId2"/>
    <p:sldId id="258" r:id="rId3"/>
    <p:sldId id="271" r:id="rId4"/>
    <p:sldId id="259" r:id="rId5"/>
    <p:sldId id="272" r:id="rId6"/>
    <p:sldId id="261" r:id="rId7"/>
    <p:sldId id="263" r:id="rId8"/>
    <p:sldId id="262" r:id="rId9"/>
    <p:sldId id="265" r:id="rId10"/>
    <p:sldId id="266" r:id="rId11"/>
    <p:sldId id="277" r:id="rId12"/>
    <p:sldId id="278" r:id="rId13"/>
    <p:sldId id="279" r:id="rId14"/>
    <p:sldId id="276" r:id="rId15"/>
    <p:sldId id="274" r:id="rId16"/>
    <p:sldId id="267" r:id="rId17"/>
  </p:sldIdLst>
  <p:sldSz cx="9144000" cy="5143500" type="screen16x9"/>
  <p:notesSz cx="6858000" cy="9144000"/>
  <p:embeddedFontLst>
    <p:embeddedFont>
      <p:font typeface="Fira Sans Extra Condensed SemiBold" panose="020B0604020202020204" charset="0"/>
      <p:regular r:id="rId19"/>
      <p:bold r:id="rId20"/>
      <p:italic r:id="rId21"/>
      <p:boldItalic r:id="rId22"/>
    </p:embeddedFont>
    <p:embeddedFont>
      <p:font typeface="Lato" panose="020F0502020204030203" pitchFamily="34" charset="0"/>
      <p:regular r:id="rId23"/>
      <p:bold r:id="rId24"/>
      <p:italic r:id="rId25"/>
      <p:boldItalic r:id="rId26"/>
    </p:embeddedFont>
    <p:embeddedFont>
      <p:font typeface="Montserrat" panose="00000500000000000000" pitchFamily="2" charset="0"/>
      <p:regular r:id="rId27"/>
      <p:bold r:id="rId28"/>
      <p:italic r:id="rId29"/>
      <p:boldItalic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6A36FE-5953-476D-9F62-26C998E52DA5}">
  <a:tblStyle styleId="{E26A36FE-5953-476D-9F62-26C998E52D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63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2e338caec1_1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2e338caec1_1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2df899802c_5_1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2df899802c_5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2df899802c_5_1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2df899802c_5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157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2df899802c_5_1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2df899802c_5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6365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2df899802c_5_1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2df899802c_5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494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2df899802c_5_1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2df899802c_5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680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2df899802c_5_1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2df899802c_5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342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2df899802c_5_1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2df899802c_5_1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2df899802c_5_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2df899802c_5_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2df899802c_5_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2df899802c_5_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2616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df899802c_5_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2df899802c_5_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2e8f621a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2e8f621a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594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2e8f621ab0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2e8f621ab0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2df899802c_5_9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2df899802c_5_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2e8f621ab0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2e8f621ab0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df899802c_5_9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df899802c_5_9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4.gif"/></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4126500" y="1953550"/>
            <a:ext cx="5017500" cy="1578900"/>
          </a:xfrm>
          <a:prstGeom prst="rect">
            <a:avLst/>
          </a:prstGeom>
        </p:spPr>
        <p:txBody>
          <a:bodyPr spcFirstLastPara="1" wrap="square" lIns="91425" tIns="91425" rIns="91425" bIns="91425" anchor="t" anchorCtr="0">
            <a:noAutofit/>
          </a:bodyPr>
          <a:lstStyle/>
          <a:p>
            <a:pPr algn="l" fontAlgn="base"/>
            <a:r>
              <a:rPr lang="en-US" b="1" i="0" dirty="0">
                <a:solidFill>
                  <a:srgbClr val="FFFFFF"/>
                </a:solidFill>
                <a:effectLst/>
                <a:latin typeface="zeitung"/>
              </a:rPr>
              <a:t>Climate Change Belief Analysis 2022</a:t>
            </a:r>
          </a:p>
        </p:txBody>
      </p:sp>
      <p:sp>
        <p:nvSpPr>
          <p:cNvPr id="229" name="Google Shape;229;p17"/>
          <p:cNvSpPr txBox="1">
            <a:spLocks noGrp="1"/>
          </p:cNvSpPr>
          <p:nvPr>
            <p:ph type="subTitle" idx="1"/>
          </p:nvPr>
        </p:nvSpPr>
        <p:spPr>
          <a:xfrm>
            <a:off x="5607175" y="4015409"/>
            <a:ext cx="3470700" cy="102373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dirty="0">
                <a:latin typeface="Arial"/>
                <a:ea typeface="Arial"/>
                <a:cs typeface="Arial"/>
                <a:sym typeface="Arial"/>
              </a:rPr>
              <a:t>ML Corps</a:t>
            </a:r>
          </a:p>
          <a:p>
            <a:pPr marL="0" lvl="0" indent="0" algn="l" rtl="0">
              <a:lnSpc>
                <a:spcPct val="115000"/>
              </a:lnSpc>
              <a:spcBef>
                <a:spcPts val="0"/>
              </a:spcBef>
              <a:spcAft>
                <a:spcPts val="1600"/>
              </a:spcAft>
              <a:buNone/>
            </a:pPr>
            <a:r>
              <a:rPr lang="en" dirty="0">
                <a:latin typeface="Arial"/>
                <a:ea typeface="Arial"/>
                <a:cs typeface="Arial"/>
                <a:sym typeface="Arial"/>
              </a:rPr>
              <a:t>Innovations designed for creating a better world</a:t>
            </a:r>
            <a:endParaRPr dirty="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0"/>
        <p:cNvGrpSpPr/>
        <p:nvPr/>
      </p:nvGrpSpPr>
      <p:grpSpPr>
        <a:xfrm>
          <a:off x="0" y="0"/>
          <a:ext cx="0" cy="0"/>
          <a:chOff x="0" y="0"/>
          <a:chExt cx="0" cy="0"/>
        </a:xfrm>
      </p:grpSpPr>
      <p:sp>
        <p:nvSpPr>
          <p:cNvPr id="411" name="Google Shape;411;p27"/>
          <p:cNvSpPr txBox="1">
            <a:spLocks noGrp="1"/>
          </p:cNvSpPr>
          <p:nvPr>
            <p:ph type="title"/>
          </p:nvPr>
        </p:nvSpPr>
        <p:spPr>
          <a:xfrm>
            <a:off x="1297500" y="393750"/>
            <a:ext cx="7038900" cy="914100"/>
          </a:xfrm>
          <a:prstGeom prst="rect">
            <a:avLst/>
          </a:prstGeom>
          <a:effectLst>
            <a:outerShdw blurRad="57150" dist="19050" dir="5400000" algn="bl" rotWithShape="0">
              <a:srgbClr val="1155CC">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latin typeface="Arial"/>
                <a:ea typeface="Arial"/>
                <a:cs typeface="Arial"/>
                <a:sym typeface="Arial"/>
              </a:rPr>
              <a:t>Model Predictions</a:t>
            </a:r>
            <a:endParaRPr b="1" dirty="0">
              <a:latin typeface="Arial"/>
              <a:ea typeface="Arial"/>
              <a:cs typeface="Arial"/>
              <a:sym typeface="Arial"/>
            </a:endParaRPr>
          </a:p>
        </p:txBody>
      </p:sp>
      <p:sp>
        <p:nvSpPr>
          <p:cNvPr id="412" name="Google Shape;412;p27"/>
          <p:cNvSpPr txBox="1">
            <a:spLocks noGrp="1"/>
          </p:cNvSpPr>
          <p:nvPr>
            <p:ph type="body" idx="1"/>
          </p:nvPr>
        </p:nvSpPr>
        <p:spPr>
          <a:xfrm>
            <a:off x="1297500" y="910284"/>
            <a:ext cx="2910131" cy="3975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solidFill>
                  <a:schemeClr val="dk1"/>
                </a:solidFill>
                <a:latin typeface="Arial"/>
                <a:ea typeface="Arial"/>
                <a:cs typeface="Arial"/>
                <a:sym typeface="Arial"/>
              </a:rPr>
              <a:t>Logistic Regression model</a:t>
            </a:r>
            <a:endParaRPr dirty="0">
              <a:solidFill>
                <a:schemeClr val="dk1"/>
              </a:solidFill>
              <a:latin typeface="Arial"/>
              <a:ea typeface="Arial"/>
              <a:cs typeface="Arial"/>
              <a:sym typeface="Arial"/>
            </a:endParaRPr>
          </a:p>
          <a:p>
            <a:pPr marL="0" lvl="0" indent="0" algn="l" rtl="0">
              <a:spcBef>
                <a:spcPts val="1600"/>
              </a:spcBef>
              <a:spcAft>
                <a:spcPts val="1600"/>
              </a:spcAft>
              <a:buNone/>
            </a:pPr>
            <a:endParaRPr sz="1400" dirty="0">
              <a:solidFill>
                <a:schemeClr val="dk1"/>
              </a:solidFill>
              <a:latin typeface="Arial"/>
              <a:ea typeface="Arial"/>
              <a:cs typeface="Arial"/>
              <a:sym typeface="Arial"/>
            </a:endParaRPr>
          </a:p>
        </p:txBody>
      </p:sp>
      <p:pic>
        <p:nvPicPr>
          <p:cNvPr id="3" name="Picture 2" descr="Chart, bar chart&#10;&#10;Description automatically generated">
            <a:extLst>
              <a:ext uri="{FF2B5EF4-FFF2-40B4-BE49-F238E27FC236}">
                <a16:creationId xmlns:a16="http://schemas.microsoft.com/office/drawing/2014/main" id="{68314DF9-2393-0014-3A4C-0DFEAACAAAEA}"/>
              </a:ext>
            </a:extLst>
          </p:cNvPr>
          <p:cNvPicPr>
            <a:picLocks noChangeAspect="1"/>
          </p:cNvPicPr>
          <p:nvPr/>
        </p:nvPicPr>
        <p:blipFill>
          <a:blip r:embed="rId4"/>
          <a:stretch>
            <a:fillRect/>
          </a:stretch>
        </p:blipFill>
        <p:spPr>
          <a:xfrm>
            <a:off x="1813318" y="1555836"/>
            <a:ext cx="4788626" cy="31939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2">
                                            <p:txEl>
                                              <p:pRg st="0" end="0"/>
                                            </p:txEl>
                                          </p:spTgt>
                                        </p:tgtEl>
                                        <p:attrNameLst>
                                          <p:attrName>style.visibility</p:attrName>
                                        </p:attrNameLst>
                                      </p:cBhvr>
                                      <p:to>
                                        <p:strVal val="visible"/>
                                      </p:to>
                                    </p:set>
                                    <p:anim calcmode="lin" valueType="num">
                                      <p:cBhvr additive="base">
                                        <p:cTn id="7" dur="500" fill="hold"/>
                                        <p:tgtEl>
                                          <p:spTgt spid="4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0"/>
        <p:cNvGrpSpPr/>
        <p:nvPr/>
      </p:nvGrpSpPr>
      <p:grpSpPr>
        <a:xfrm>
          <a:off x="0" y="0"/>
          <a:ext cx="0" cy="0"/>
          <a:chOff x="0" y="0"/>
          <a:chExt cx="0" cy="0"/>
        </a:xfrm>
      </p:grpSpPr>
      <p:sp>
        <p:nvSpPr>
          <p:cNvPr id="411" name="Google Shape;411;p27"/>
          <p:cNvSpPr txBox="1">
            <a:spLocks noGrp="1"/>
          </p:cNvSpPr>
          <p:nvPr>
            <p:ph type="title"/>
          </p:nvPr>
        </p:nvSpPr>
        <p:spPr>
          <a:xfrm>
            <a:off x="1297500" y="393750"/>
            <a:ext cx="7038900" cy="914100"/>
          </a:xfrm>
          <a:prstGeom prst="rect">
            <a:avLst/>
          </a:prstGeom>
          <a:effectLst>
            <a:outerShdw blurRad="57150" dist="19050" dir="5400000" algn="bl" rotWithShape="0">
              <a:srgbClr val="1155CC">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latin typeface="Arial"/>
                <a:ea typeface="Arial"/>
                <a:cs typeface="Arial"/>
                <a:sym typeface="Arial"/>
              </a:rPr>
              <a:t>Model Predictions</a:t>
            </a:r>
            <a:endParaRPr b="1" dirty="0">
              <a:latin typeface="Arial"/>
              <a:ea typeface="Arial"/>
              <a:cs typeface="Arial"/>
              <a:sym typeface="Arial"/>
            </a:endParaRPr>
          </a:p>
        </p:txBody>
      </p:sp>
      <p:sp>
        <p:nvSpPr>
          <p:cNvPr id="412" name="Google Shape;412;p27"/>
          <p:cNvSpPr txBox="1">
            <a:spLocks noGrp="1"/>
          </p:cNvSpPr>
          <p:nvPr>
            <p:ph type="body" idx="1"/>
          </p:nvPr>
        </p:nvSpPr>
        <p:spPr>
          <a:xfrm>
            <a:off x="1297500" y="910284"/>
            <a:ext cx="2910131" cy="3975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solidFill>
                  <a:schemeClr val="dk1"/>
                </a:solidFill>
                <a:latin typeface="Arial"/>
                <a:ea typeface="Arial"/>
                <a:cs typeface="Arial"/>
                <a:sym typeface="Arial"/>
              </a:rPr>
              <a:t>K-Nearest Neighbor model</a:t>
            </a:r>
            <a:endParaRPr dirty="0">
              <a:solidFill>
                <a:schemeClr val="dk1"/>
              </a:solidFill>
              <a:latin typeface="Arial"/>
              <a:ea typeface="Arial"/>
              <a:cs typeface="Arial"/>
              <a:sym typeface="Arial"/>
            </a:endParaRPr>
          </a:p>
          <a:p>
            <a:pPr marL="0" lvl="0" indent="0" algn="l" rtl="0">
              <a:spcBef>
                <a:spcPts val="1600"/>
              </a:spcBef>
              <a:spcAft>
                <a:spcPts val="1600"/>
              </a:spcAft>
              <a:buNone/>
            </a:pPr>
            <a:endParaRPr sz="1400" dirty="0">
              <a:solidFill>
                <a:schemeClr val="dk1"/>
              </a:solidFill>
              <a:latin typeface="Arial"/>
              <a:ea typeface="Arial"/>
              <a:cs typeface="Arial"/>
              <a:sym typeface="Arial"/>
            </a:endParaRPr>
          </a:p>
        </p:txBody>
      </p:sp>
      <p:pic>
        <p:nvPicPr>
          <p:cNvPr id="4" name="Picture 3" descr="Chart, bar chart&#10;&#10;Description automatically generated">
            <a:extLst>
              <a:ext uri="{FF2B5EF4-FFF2-40B4-BE49-F238E27FC236}">
                <a16:creationId xmlns:a16="http://schemas.microsoft.com/office/drawing/2014/main" id="{644AA6CE-30D2-3FE8-88D2-FFCD1AB09E3A}"/>
              </a:ext>
            </a:extLst>
          </p:cNvPr>
          <p:cNvPicPr>
            <a:picLocks noChangeAspect="1"/>
          </p:cNvPicPr>
          <p:nvPr/>
        </p:nvPicPr>
        <p:blipFill>
          <a:blip r:embed="rId4"/>
          <a:stretch>
            <a:fillRect/>
          </a:stretch>
        </p:blipFill>
        <p:spPr>
          <a:xfrm>
            <a:off x="1947133" y="1567912"/>
            <a:ext cx="4520996" cy="3181838"/>
          </a:xfrm>
          <a:prstGeom prst="rect">
            <a:avLst/>
          </a:prstGeom>
        </p:spPr>
      </p:pic>
    </p:spTree>
    <p:extLst>
      <p:ext uri="{BB962C8B-B14F-4D97-AF65-F5344CB8AC3E}">
        <p14:creationId xmlns:p14="http://schemas.microsoft.com/office/powerpoint/2010/main" val="191010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2">
                                            <p:txEl>
                                              <p:pRg st="0" end="0"/>
                                            </p:txEl>
                                          </p:spTgt>
                                        </p:tgtEl>
                                        <p:attrNameLst>
                                          <p:attrName>style.visibility</p:attrName>
                                        </p:attrNameLst>
                                      </p:cBhvr>
                                      <p:to>
                                        <p:strVal val="visible"/>
                                      </p:to>
                                    </p:set>
                                    <p:anim calcmode="lin" valueType="num">
                                      <p:cBhvr additive="base">
                                        <p:cTn id="7" dur="500" fill="hold"/>
                                        <p:tgtEl>
                                          <p:spTgt spid="4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0"/>
        <p:cNvGrpSpPr/>
        <p:nvPr/>
      </p:nvGrpSpPr>
      <p:grpSpPr>
        <a:xfrm>
          <a:off x="0" y="0"/>
          <a:ext cx="0" cy="0"/>
          <a:chOff x="0" y="0"/>
          <a:chExt cx="0" cy="0"/>
        </a:xfrm>
      </p:grpSpPr>
      <p:sp>
        <p:nvSpPr>
          <p:cNvPr id="411" name="Google Shape;411;p27"/>
          <p:cNvSpPr txBox="1">
            <a:spLocks noGrp="1"/>
          </p:cNvSpPr>
          <p:nvPr>
            <p:ph type="title"/>
          </p:nvPr>
        </p:nvSpPr>
        <p:spPr>
          <a:xfrm>
            <a:off x="1297500" y="393750"/>
            <a:ext cx="7038900" cy="914100"/>
          </a:xfrm>
          <a:prstGeom prst="rect">
            <a:avLst/>
          </a:prstGeom>
          <a:effectLst>
            <a:outerShdw blurRad="57150" dist="19050" dir="5400000" algn="bl" rotWithShape="0">
              <a:srgbClr val="1155CC">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latin typeface="Arial"/>
                <a:ea typeface="Arial"/>
                <a:cs typeface="Arial"/>
                <a:sym typeface="Arial"/>
              </a:rPr>
              <a:t>Model Predictions</a:t>
            </a:r>
            <a:endParaRPr b="1" dirty="0">
              <a:latin typeface="Arial"/>
              <a:ea typeface="Arial"/>
              <a:cs typeface="Arial"/>
              <a:sym typeface="Arial"/>
            </a:endParaRPr>
          </a:p>
        </p:txBody>
      </p:sp>
      <p:sp>
        <p:nvSpPr>
          <p:cNvPr id="412" name="Google Shape;412;p27"/>
          <p:cNvSpPr txBox="1">
            <a:spLocks noGrp="1"/>
          </p:cNvSpPr>
          <p:nvPr>
            <p:ph type="body" idx="1"/>
          </p:nvPr>
        </p:nvSpPr>
        <p:spPr>
          <a:xfrm>
            <a:off x="1297500" y="910284"/>
            <a:ext cx="2910131" cy="3975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solidFill>
                  <a:schemeClr val="dk1"/>
                </a:solidFill>
                <a:latin typeface="Arial"/>
                <a:ea typeface="Arial"/>
                <a:cs typeface="Arial"/>
                <a:sym typeface="Arial"/>
              </a:rPr>
              <a:t>Decision Tree model</a:t>
            </a:r>
            <a:endParaRPr dirty="0">
              <a:solidFill>
                <a:schemeClr val="dk1"/>
              </a:solidFill>
              <a:latin typeface="Arial"/>
              <a:ea typeface="Arial"/>
              <a:cs typeface="Arial"/>
              <a:sym typeface="Arial"/>
            </a:endParaRPr>
          </a:p>
          <a:p>
            <a:pPr marL="0" lvl="0" indent="0" algn="l" rtl="0">
              <a:spcBef>
                <a:spcPts val="1600"/>
              </a:spcBef>
              <a:spcAft>
                <a:spcPts val="1600"/>
              </a:spcAft>
              <a:buNone/>
            </a:pPr>
            <a:endParaRPr sz="1400" dirty="0">
              <a:solidFill>
                <a:schemeClr val="dk1"/>
              </a:solidFill>
              <a:latin typeface="Arial"/>
              <a:ea typeface="Arial"/>
              <a:cs typeface="Arial"/>
              <a:sym typeface="Arial"/>
            </a:endParaRPr>
          </a:p>
        </p:txBody>
      </p:sp>
      <p:pic>
        <p:nvPicPr>
          <p:cNvPr id="3" name="Picture 2" descr="Chart, bar chart&#10;&#10;Description automatically generated">
            <a:extLst>
              <a:ext uri="{FF2B5EF4-FFF2-40B4-BE49-F238E27FC236}">
                <a16:creationId xmlns:a16="http://schemas.microsoft.com/office/drawing/2014/main" id="{331D821D-1093-A2F0-82AE-647F9C59575F}"/>
              </a:ext>
            </a:extLst>
          </p:cNvPr>
          <p:cNvPicPr>
            <a:picLocks noChangeAspect="1"/>
          </p:cNvPicPr>
          <p:nvPr/>
        </p:nvPicPr>
        <p:blipFill>
          <a:blip r:embed="rId4"/>
          <a:stretch>
            <a:fillRect/>
          </a:stretch>
        </p:blipFill>
        <p:spPr>
          <a:xfrm>
            <a:off x="1827933" y="1355097"/>
            <a:ext cx="4759395" cy="3394653"/>
          </a:xfrm>
          <a:prstGeom prst="rect">
            <a:avLst/>
          </a:prstGeom>
        </p:spPr>
      </p:pic>
    </p:spTree>
    <p:extLst>
      <p:ext uri="{BB962C8B-B14F-4D97-AF65-F5344CB8AC3E}">
        <p14:creationId xmlns:p14="http://schemas.microsoft.com/office/powerpoint/2010/main" val="386092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2">
                                            <p:txEl>
                                              <p:pRg st="0" end="0"/>
                                            </p:txEl>
                                          </p:spTgt>
                                        </p:tgtEl>
                                        <p:attrNameLst>
                                          <p:attrName>style.visibility</p:attrName>
                                        </p:attrNameLst>
                                      </p:cBhvr>
                                      <p:to>
                                        <p:strVal val="visible"/>
                                      </p:to>
                                    </p:set>
                                    <p:anim calcmode="lin" valueType="num">
                                      <p:cBhvr additive="base">
                                        <p:cTn id="7" dur="500" fill="hold"/>
                                        <p:tgtEl>
                                          <p:spTgt spid="4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0"/>
        <p:cNvGrpSpPr/>
        <p:nvPr/>
      </p:nvGrpSpPr>
      <p:grpSpPr>
        <a:xfrm>
          <a:off x="0" y="0"/>
          <a:ext cx="0" cy="0"/>
          <a:chOff x="0" y="0"/>
          <a:chExt cx="0" cy="0"/>
        </a:xfrm>
      </p:grpSpPr>
      <p:sp>
        <p:nvSpPr>
          <p:cNvPr id="411" name="Google Shape;411;p27"/>
          <p:cNvSpPr txBox="1">
            <a:spLocks noGrp="1"/>
          </p:cNvSpPr>
          <p:nvPr>
            <p:ph type="title"/>
          </p:nvPr>
        </p:nvSpPr>
        <p:spPr>
          <a:xfrm>
            <a:off x="1297500" y="393750"/>
            <a:ext cx="7038900" cy="914100"/>
          </a:xfrm>
          <a:prstGeom prst="rect">
            <a:avLst/>
          </a:prstGeom>
          <a:effectLst>
            <a:outerShdw blurRad="57150" dist="19050" dir="5400000" algn="bl" rotWithShape="0">
              <a:srgbClr val="1155CC">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latin typeface="Arial"/>
                <a:ea typeface="Arial"/>
                <a:cs typeface="Arial"/>
                <a:sym typeface="Arial"/>
              </a:rPr>
              <a:t>Model Predictions</a:t>
            </a:r>
            <a:endParaRPr b="1" dirty="0">
              <a:latin typeface="Arial"/>
              <a:ea typeface="Arial"/>
              <a:cs typeface="Arial"/>
              <a:sym typeface="Arial"/>
            </a:endParaRPr>
          </a:p>
        </p:txBody>
      </p:sp>
      <p:sp>
        <p:nvSpPr>
          <p:cNvPr id="412" name="Google Shape;412;p27"/>
          <p:cNvSpPr txBox="1">
            <a:spLocks noGrp="1"/>
          </p:cNvSpPr>
          <p:nvPr>
            <p:ph type="body" idx="1"/>
          </p:nvPr>
        </p:nvSpPr>
        <p:spPr>
          <a:xfrm>
            <a:off x="1297500" y="910284"/>
            <a:ext cx="2910131" cy="3975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solidFill>
                  <a:schemeClr val="dk1"/>
                </a:solidFill>
                <a:latin typeface="Arial"/>
                <a:ea typeface="Arial"/>
                <a:cs typeface="Arial"/>
                <a:sym typeface="Arial"/>
              </a:rPr>
              <a:t>Support Vector Machine (SVM)</a:t>
            </a:r>
            <a:endParaRPr dirty="0">
              <a:solidFill>
                <a:schemeClr val="dk1"/>
              </a:solidFill>
              <a:latin typeface="Arial"/>
              <a:ea typeface="Arial"/>
              <a:cs typeface="Arial"/>
              <a:sym typeface="Arial"/>
            </a:endParaRPr>
          </a:p>
          <a:p>
            <a:pPr marL="0" lvl="0" indent="0" algn="l" rtl="0">
              <a:spcBef>
                <a:spcPts val="1600"/>
              </a:spcBef>
              <a:spcAft>
                <a:spcPts val="1600"/>
              </a:spcAft>
              <a:buNone/>
            </a:pPr>
            <a:endParaRPr sz="1400" dirty="0">
              <a:solidFill>
                <a:schemeClr val="dk1"/>
              </a:solidFill>
              <a:latin typeface="Arial"/>
              <a:ea typeface="Arial"/>
              <a:cs typeface="Arial"/>
              <a:sym typeface="Arial"/>
            </a:endParaRPr>
          </a:p>
        </p:txBody>
      </p:sp>
      <p:pic>
        <p:nvPicPr>
          <p:cNvPr id="3" name="Picture 2" descr="A picture containing chart&#10;&#10;Description automatically generated">
            <a:extLst>
              <a:ext uri="{FF2B5EF4-FFF2-40B4-BE49-F238E27FC236}">
                <a16:creationId xmlns:a16="http://schemas.microsoft.com/office/drawing/2014/main" id="{DADDC9BE-236A-CF7B-8215-315A2EB6FFAA}"/>
              </a:ext>
            </a:extLst>
          </p:cNvPr>
          <p:cNvPicPr>
            <a:picLocks noChangeAspect="1"/>
          </p:cNvPicPr>
          <p:nvPr/>
        </p:nvPicPr>
        <p:blipFill>
          <a:blip r:embed="rId4"/>
          <a:stretch>
            <a:fillRect/>
          </a:stretch>
        </p:blipFill>
        <p:spPr>
          <a:xfrm>
            <a:off x="2255061" y="1530879"/>
            <a:ext cx="4633878" cy="3218871"/>
          </a:xfrm>
          <a:prstGeom prst="rect">
            <a:avLst/>
          </a:prstGeom>
        </p:spPr>
      </p:pic>
    </p:spTree>
    <p:extLst>
      <p:ext uri="{BB962C8B-B14F-4D97-AF65-F5344CB8AC3E}">
        <p14:creationId xmlns:p14="http://schemas.microsoft.com/office/powerpoint/2010/main" val="266137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2">
                                            <p:txEl>
                                              <p:pRg st="0" end="0"/>
                                            </p:txEl>
                                          </p:spTgt>
                                        </p:tgtEl>
                                        <p:attrNameLst>
                                          <p:attrName>style.visibility</p:attrName>
                                        </p:attrNameLst>
                                      </p:cBhvr>
                                      <p:to>
                                        <p:strVal val="visible"/>
                                      </p:to>
                                    </p:set>
                                    <p:anim calcmode="lin" valueType="num">
                                      <p:cBhvr additive="base">
                                        <p:cTn id="7" dur="500" fill="hold"/>
                                        <p:tgtEl>
                                          <p:spTgt spid="4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0"/>
        <p:cNvGrpSpPr/>
        <p:nvPr/>
      </p:nvGrpSpPr>
      <p:grpSpPr>
        <a:xfrm>
          <a:off x="0" y="0"/>
          <a:ext cx="0" cy="0"/>
          <a:chOff x="0" y="0"/>
          <a:chExt cx="0" cy="0"/>
        </a:xfrm>
      </p:grpSpPr>
      <p:sp>
        <p:nvSpPr>
          <p:cNvPr id="411" name="Google Shape;411;p27"/>
          <p:cNvSpPr txBox="1">
            <a:spLocks noGrp="1"/>
          </p:cNvSpPr>
          <p:nvPr>
            <p:ph type="title"/>
          </p:nvPr>
        </p:nvSpPr>
        <p:spPr>
          <a:xfrm>
            <a:off x="1297500" y="393750"/>
            <a:ext cx="7038900" cy="914100"/>
          </a:xfrm>
          <a:prstGeom prst="rect">
            <a:avLst/>
          </a:prstGeom>
          <a:effectLst>
            <a:outerShdw blurRad="57150" dist="19050" dir="5400000" algn="bl" rotWithShape="0">
              <a:srgbClr val="1155CC">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latin typeface="Arial"/>
                <a:ea typeface="Arial"/>
                <a:cs typeface="Arial"/>
                <a:sym typeface="Arial"/>
              </a:rPr>
              <a:t>The Chosen Model</a:t>
            </a:r>
            <a:endParaRPr b="1" dirty="0">
              <a:latin typeface="Arial"/>
              <a:ea typeface="Arial"/>
              <a:cs typeface="Arial"/>
              <a:sym typeface="Arial"/>
            </a:endParaRPr>
          </a:p>
        </p:txBody>
      </p:sp>
      <p:sp>
        <p:nvSpPr>
          <p:cNvPr id="412" name="Google Shape;412;p27"/>
          <p:cNvSpPr txBox="1">
            <a:spLocks noGrp="1"/>
          </p:cNvSpPr>
          <p:nvPr>
            <p:ph type="body" idx="1"/>
          </p:nvPr>
        </p:nvSpPr>
        <p:spPr>
          <a:xfrm>
            <a:off x="1297500" y="1567550"/>
            <a:ext cx="5160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solidFill>
                  <a:schemeClr val="dk1"/>
                </a:solidFill>
                <a:latin typeface="Arial"/>
                <a:ea typeface="Arial"/>
                <a:cs typeface="Arial"/>
                <a:sym typeface="Arial"/>
              </a:rPr>
              <a:t>Our chosen model is the Logistic Regression model</a:t>
            </a:r>
            <a:r>
              <a:rPr lang="en" sz="1400" dirty="0">
                <a:solidFill>
                  <a:schemeClr val="dk1"/>
                </a:solidFill>
                <a:latin typeface="Arial"/>
                <a:ea typeface="Arial"/>
                <a:cs typeface="Arial"/>
                <a:sym typeface="Arial"/>
              </a:rPr>
              <a:t>.</a:t>
            </a:r>
            <a:endParaRPr sz="1400" dirty="0">
              <a:solidFill>
                <a:schemeClr val="dk1"/>
              </a:solidFill>
              <a:latin typeface="Arial"/>
              <a:ea typeface="Arial"/>
              <a:cs typeface="Arial"/>
              <a:sym typeface="Arial"/>
            </a:endParaRPr>
          </a:p>
          <a:p>
            <a:pPr marL="0" lvl="0" indent="0" algn="just" rtl="0">
              <a:spcBef>
                <a:spcPts val="1600"/>
              </a:spcBef>
              <a:spcAft>
                <a:spcPts val="0"/>
              </a:spcAft>
              <a:buNone/>
            </a:pPr>
            <a:r>
              <a:rPr lang="en" dirty="0">
                <a:solidFill>
                  <a:schemeClr val="dk1"/>
                </a:solidFill>
                <a:latin typeface="Arial"/>
                <a:ea typeface="Arial"/>
                <a:cs typeface="Arial"/>
                <a:sym typeface="Arial"/>
              </a:rPr>
              <a:t>Reason being:</a:t>
            </a:r>
            <a:endParaRPr dirty="0">
              <a:solidFill>
                <a:schemeClr val="dk1"/>
              </a:solidFill>
              <a:latin typeface="Arial"/>
              <a:ea typeface="Arial"/>
              <a:cs typeface="Arial"/>
              <a:sym typeface="Arial"/>
            </a:endParaRPr>
          </a:p>
          <a:p>
            <a:pPr marL="457200" lvl="0" indent="-311150" algn="just" rtl="0">
              <a:spcBef>
                <a:spcPts val="1600"/>
              </a:spcBef>
              <a:spcAft>
                <a:spcPts val="0"/>
              </a:spcAft>
              <a:buClr>
                <a:schemeClr val="dk1"/>
              </a:buClr>
              <a:buSzPts val="1300"/>
              <a:buFont typeface="Arial"/>
              <a:buChar char="❖"/>
            </a:pPr>
            <a:r>
              <a:rPr lang="en" dirty="0">
                <a:solidFill>
                  <a:schemeClr val="dk1"/>
                </a:solidFill>
                <a:latin typeface="Arial"/>
                <a:ea typeface="Arial"/>
                <a:cs typeface="Arial"/>
                <a:sym typeface="Arial"/>
              </a:rPr>
              <a:t>Produced the best F1 Test Score</a:t>
            </a:r>
            <a:endParaRPr dirty="0">
              <a:solidFill>
                <a:schemeClr val="dk1"/>
              </a:solidFill>
              <a:latin typeface="Arial"/>
              <a:ea typeface="Arial"/>
              <a:cs typeface="Arial"/>
              <a:sym typeface="Arial"/>
            </a:endParaRPr>
          </a:p>
          <a:p>
            <a:pPr marL="457200" lvl="0" indent="-311150" algn="just" rtl="0">
              <a:spcBef>
                <a:spcPts val="0"/>
              </a:spcBef>
              <a:spcAft>
                <a:spcPts val="0"/>
              </a:spcAft>
              <a:buClr>
                <a:schemeClr val="dk1"/>
              </a:buClr>
              <a:buSzPts val="1300"/>
              <a:buFont typeface="Arial"/>
              <a:buChar char="❖"/>
            </a:pPr>
            <a:r>
              <a:rPr lang="en" dirty="0">
                <a:solidFill>
                  <a:schemeClr val="dk1"/>
                </a:solidFill>
                <a:latin typeface="Arial"/>
                <a:ea typeface="Arial"/>
                <a:cs typeface="Arial"/>
                <a:sym typeface="Arial"/>
              </a:rPr>
              <a:t>Produced the best score on the Kaggle competition of 0.72</a:t>
            </a:r>
            <a:endParaRPr dirty="0">
              <a:solidFill>
                <a:schemeClr val="dk1"/>
              </a:solidFill>
              <a:latin typeface="Arial"/>
              <a:ea typeface="Arial"/>
              <a:cs typeface="Arial"/>
              <a:sym typeface="Arial"/>
            </a:endParaRPr>
          </a:p>
          <a:p>
            <a:pPr marL="0" lvl="0" indent="0" algn="l" rtl="0">
              <a:spcBef>
                <a:spcPts val="1600"/>
              </a:spcBef>
              <a:spcAft>
                <a:spcPts val="1600"/>
              </a:spcAft>
              <a:buNone/>
            </a:pPr>
            <a:endParaRPr sz="1400" dirty="0">
              <a:solidFill>
                <a:schemeClr val="dk1"/>
              </a:solidFill>
              <a:latin typeface="Arial"/>
              <a:ea typeface="Arial"/>
              <a:cs typeface="Arial"/>
              <a:sym typeface="Arial"/>
            </a:endParaRPr>
          </a:p>
        </p:txBody>
      </p:sp>
      <p:pic>
        <p:nvPicPr>
          <p:cNvPr id="413" name="Google Shape;413;p27"/>
          <p:cNvPicPr preferRelativeResize="0"/>
          <p:nvPr/>
        </p:nvPicPr>
        <p:blipFill>
          <a:blip r:embed="rId4">
            <a:alphaModFix/>
          </a:blip>
          <a:stretch>
            <a:fillRect/>
          </a:stretch>
        </p:blipFill>
        <p:spPr>
          <a:xfrm>
            <a:off x="6341165" y="2902226"/>
            <a:ext cx="2802835" cy="2241274"/>
          </a:xfrm>
          <a:prstGeom prst="rect">
            <a:avLst/>
          </a:prstGeom>
          <a:noFill/>
          <a:ln>
            <a:noFill/>
          </a:ln>
        </p:spPr>
      </p:pic>
    </p:spTree>
    <p:extLst>
      <p:ext uri="{BB962C8B-B14F-4D97-AF65-F5344CB8AC3E}">
        <p14:creationId xmlns:p14="http://schemas.microsoft.com/office/powerpoint/2010/main" val="208699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2">
                                            <p:txEl>
                                              <p:pRg st="0" end="0"/>
                                            </p:txEl>
                                          </p:spTgt>
                                        </p:tgtEl>
                                        <p:attrNameLst>
                                          <p:attrName>style.visibility</p:attrName>
                                        </p:attrNameLst>
                                      </p:cBhvr>
                                      <p:to>
                                        <p:strVal val="visible"/>
                                      </p:to>
                                    </p:set>
                                    <p:anim calcmode="lin" valueType="num">
                                      <p:cBhvr additive="base">
                                        <p:cTn id="7" dur="500" fill="hold"/>
                                        <p:tgtEl>
                                          <p:spTgt spid="4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12">
                                            <p:txEl>
                                              <p:pRg st="1" end="1"/>
                                            </p:txEl>
                                          </p:spTgt>
                                        </p:tgtEl>
                                        <p:attrNameLst>
                                          <p:attrName>style.visibility</p:attrName>
                                        </p:attrNameLst>
                                      </p:cBhvr>
                                      <p:to>
                                        <p:strVal val="visible"/>
                                      </p:to>
                                    </p:set>
                                    <p:anim calcmode="lin" valueType="num">
                                      <p:cBhvr additive="base">
                                        <p:cTn id="13" dur="500" fill="hold"/>
                                        <p:tgtEl>
                                          <p:spTgt spid="4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12">
                                            <p:txEl>
                                              <p:pRg st="2" end="2"/>
                                            </p:txEl>
                                          </p:spTgt>
                                        </p:tgtEl>
                                        <p:attrNameLst>
                                          <p:attrName>style.visibility</p:attrName>
                                        </p:attrNameLst>
                                      </p:cBhvr>
                                      <p:to>
                                        <p:strVal val="visible"/>
                                      </p:to>
                                    </p:set>
                                    <p:anim calcmode="lin" valueType="num">
                                      <p:cBhvr additive="base">
                                        <p:cTn id="19" dur="500" fill="hold"/>
                                        <p:tgtEl>
                                          <p:spTgt spid="4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12">
                                            <p:txEl>
                                              <p:pRg st="3" end="3"/>
                                            </p:txEl>
                                          </p:spTgt>
                                        </p:tgtEl>
                                        <p:attrNameLst>
                                          <p:attrName>style.visibility</p:attrName>
                                        </p:attrNameLst>
                                      </p:cBhvr>
                                      <p:to>
                                        <p:strVal val="visible"/>
                                      </p:to>
                                    </p:set>
                                    <p:anim calcmode="lin" valueType="num">
                                      <p:cBhvr additive="base">
                                        <p:cTn id="25" dur="500" fill="hold"/>
                                        <p:tgtEl>
                                          <p:spTgt spid="41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0"/>
        <p:cNvGrpSpPr/>
        <p:nvPr/>
      </p:nvGrpSpPr>
      <p:grpSpPr>
        <a:xfrm>
          <a:off x="0" y="0"/>
          <a:ext cx="0" cy="0"/>
          <a:chOff x="0" y="0"/>
          <a:chExt cx="0" cy="0"/>
        </a:xfrm>
      </p:grpSpPr>
      <p:sp>
        <p:nvSpPr>
          <p:cNvPr id="411" name="Google Shape;411;p27"/>
          <p:cNvSpPr txBox="1">
            <a:spLocks noGrp="1"/>
          </p:cNvSpPr>
          <p:nvPr>
            <p:ph type="title"/>
          </p:nvPr>
        </p:nvSpPr>
        <p:spPr>
          <a:xfrm>
            <a:off x="1297500" y="393750"/>
            <a:ext cx="7038900" cy="914100"/>
          </a:xfrm>
          <a:prstGeom prst="rect">
            <a:avLst/>
          </a:prstGeom>
          <a:effectLst>
            <a:outerShdw blurRad="57150" dist="19050" dir="5400000" algn="bl" rotWithShape="0">
              <a:srgbClr val="1155CC">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latin typeface="Arial"/>
                <a:ea typeface="Arial"/>
                <a:cs typeface="Arial"/>
                <a:sym typeface="Arial"/>
              </a:rPr>
              <a:t>Streamlit App</a:t>
            </a:r>
            <a:endParaRPr b="1" dirty="0">
              <a:latin typeface="Arial"/>
              <a:ea typeface="Arial"/>
              <a:cs typeface="Arial"/>
              <a:sym typeface="Arial"/>
            </a:endParaRPr>
          </a:p>
        </p:txBody>
      </p:sp>
      <p:sp>
        <p:nvSpPr>
          <p:cNvPr id="412" name="Google Shape;412;p27"/>
          <p:cNvSpPr txBox="1">
            <a:spLocks noGrp="1"/>
          </p:cNvSpPr>
          <p:nvPr>
            <p:ph type="body" idx="1"/>
          </p:nvPr>
        </p:nvSpPr>
        <p:spPr>
          <a:xfrm>
            <a:off x="1297500" y="1567550"/>
            <a:ext cx="5160900" cy="29112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sz="1400" dirty="0">
                <a:solidFill>
                  <a:schemeClr val="dk1"/>
                </a:solidFill>
                <a:latin typeface="Arial"/>
                <a:ea typeface="Arial"/>
                <a:cs typeface="Arial"/>
                <a:sym typeface="Arial"/>
              </a:rPr>
              <a:t>The trained models were deployed to the </a:t>
            </a:r>
            <a:r>
              <a:rPr lang="en-US" sz="1400" dirty="0" err="1">
                <a:solidFill>
                  <a:schemeClr val="dk1"/>
                </a:solidFill>
                <a:latin typeface="Arial"/>
                <a:ea typeface="Arial"/>
                <a:cs typeface="Arial"/>
                <a:sym typeface="Arial"/>
              </a:rPr>
              <a:t>Streamlit</a:t>
            </a:r>
            <a:r>
              <a:rPr lang="en-US" sz="1400" dirty="0">
                <a:solidFill>
                  <a:schemeClr val="dk1"/>
                </a:solidFill>
                <a:latin typeface="Arial"/>
                <a:ea typeface="Arial"/>
                <a:cs typeface="Arial"/>
                <a:sym typeface="Arial"/>
              </a:rPr>
              <a:t> App that we created so that the client can have access to it for future use.</a:t>
            </a:r>
            <a:endParaRPr sz="1400" dirty="0">
              <a:solidFill>
                <a:schemeClr val="dk1"/>
              </a:solidFill>
              <a:latin typeface="Arial"/>
              <a:ea typeface="Arial"/>
              <a:cs typeface="Arial"/>
              <a:sym typeface="Arial"/>
            </a:endParaRPr>
          </a:p>
        </p:txBody>
      </p:sp>
      <p:pic>
        <p:nvPicPr>
          <p:cNvPr id="413" name="Google Shape;413;p27"/>
          <p:cNvPicPr preferRelativeResize="0"/>
          <p:nvPr/>
        </p:nvPicPr>
        <p:blipFill>
          <a:blip r:embed="rId4">
            <a:alphaModFix/>
          </a:blip>
          <a:stretch>
            <a:fillRect/>
          </a:stretch>
        </p:blipFill>
        <p:spPr>
          <a:xfrm>
            <a:off x="6341165" y="2902226"/>
            <a:ext cx="2802835" cy="2241274"/>
          </a:xfrm>
          <a:prstGeom prst="rect">
            <a:avLst/>
          </a:prstGeom>
          <a:noFill/>
          <a:ln>
            <a:noFill/>
          </a:ln>
        </p:spPr>
      </p:pic>
    </p:spTree>
    <p:extLst>
      <p:ext uri="{BB962C8B-B14F-4D97-AF65-F5344CB8AC3E}">
        <p14:creationId xmlns:p14="http://schemas.microsoft.com/office/powerpoint/2010/main" val="375187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2">
                                            <p:txEl>
                                              <p:pRg st="0" end="0"/>
                                            </p:txEl>
                                          </p:spTgt>
                                        </p:tgtEl>
                                        <p:attrNameLst>
                                          <p:attrName>style.visibility</p:attrName>
                                        </p:attrNameLst>
                                      </p:cBhvr>
                                      <p:to>
                                        <p:strVal val="visible"/>
                                      </p:to>
                                    </p:set>
                                    <p:anim calcmode="lin" valueType="num">
                                      <p:cBhvr additive="base">
                                        <p:cTn id="7" dur="500" fill="hold"/>
                                        <p:tgtEl>
                                          <p:spTgt spid="4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7"/>
        <p:cNvGrpSpPr/>
        <p:nvPr/>
      </p:nvGrpSpPr>
      <p:grpSpPr>
        <a:xfrm>
          <a:off x="0" y="0"/>
          <a:ext cx="0" cy="0"/>
          <a:chOff x="0" y="0"/>
          <a:chExt cx="0" cy="0"/>
        </a:xfrm>
      </p:grpSpPr>
      <p:sp>
        <p:nvSpPr>
          <p:cNvPr id="418" name="Google Shape;418;p28"/>
          <p:cNvSpPr txBox="1">
            <a:spLocks noGrp="1"/>
          </p:cNvSpPr>
          <p:nvPr>
            <p:ph type="title"/>
          </p:nvPr>
        </p:nvSpPr>
        <p:spPr>
          <a:xfrm>
            <a:off x="800850" y="228374"/>
            <a:ext cx="8032200" cy="597000"/>
          </a:xfrm>
          <a:prstGeom prst="rect">
            <a:avLst/>
          </a:prstGeom>
          <a:effectLst>
            <a:outerShdw blurRad="57150" dist="19050" dir="5400000" algn="bl" rotWithShape="0">
              <a:srgbClr val="1155CC">
                <a:alpha val="50000"/>
              </a:srgbClr>
            </a:outerShdw>
          </a:effectLst>
        </p:spPr>
        <p:txBody>
          <a:bodyPr spcFirstLastPara="1" wrap="square" lIns="91425" tIns="91425" rIns="91425" bIns="91425" anchor="t" anchorCtr="0">
            <a:noAutofit/>
          </a:bodyPr>
          <a:lstStyle/>
          <a:p>
            <a:pPr marL="1828800" lvl="0" indent="0" algn="l" rtl="0">
              <a:spcBef>
                <a:spcPts val="0"/>
              </a:spcBef>
              <a:spcAft>
                <a:spcPts val="0"/>
              </a:spcAft>
              <a:buNone/>
            </a:pPr>
            <a:r>
              <a:rPr lang="en" b="1">
                <a:solidFill>
                  <a:schemeClr val="dk1"/>
                </a:solidFill>
              </a:rPr>
              <a:t>        </a:t>
            </a:r>
            <a:r>
              <a:rPr lang="en" b="1" i="1">
                <a:solidFill>
                  <a:schemeClr val="dk1"/>
                </a:solidFill>
              </a:rPr>
              <a:t>     Thank You!</a:t>
            </a:r>
            <a:endParaRPr b="1" i="1">
              <a:solidFill>
                <a:schemeClr val="dk1"/>
              </a:solidFill>
              <a:latin typeface="Arial"/>
              <a:ea typeface="Arial"/>
              <a:cs typeface="Arial"/>
              <a:sym typeface="Arial"/>
            </a:endParaRPr>
          </a:p>
        </p:txBody>
      </p:sp>
      <p:sp>
        <p:nvSpPr>
          <p:cNvPr id="419" name="Google Shape;419;p28"/>
          <p:cNvSpPr txBox="1">
            <a:spLocks noGrp="1"/>
          </p:cNvSpPr>
          <p:nvPr>
            <p:ph type="body" idx="1"/>
          </p:nvPr>
        </p:nvSpPr>
        <p:spPr>
          <a:xfrm>
            <a:off x="1297500" y="4458350"/>
            <a:ext cx="7038900" cy="2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20" name="Google Shape;420;p28"/>
          <p:cNvPicPr preferRelativeResize="0"/>
          <p:nvPr/>
        </p:nvPicPr>
        <p:blipFill>
          <a:blip r:embed="rId4">
            <a:alphaModFix/>
          </a:blip>
          <a:stretch>
            <a:fillRect/>
          </a:stretch>
        </p:blipFill>
        <p:spPr>
          <a:xfrm>
            <a:off x="416600" y="1427550"/>
            <a:ext cx="8391526" cy="3465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
        <p:cNvGrpSpPr/>
        <p:nvPr/>
      </p:nvGrpSpPr>
      <p:grpSpPr>
        <a:xfrm>
          <a:off x="0" y="0"/>
          <a:ext cx="0" cy="0"/>
          <a:chOff x="0" y="0"/>
          <a:chExt cx="0" cy="0"/>
        </a:xfrm>
      </p:grpSpPr>
      <p:sp>
        <p:nvSpPr>
          <p:cNvPr id="241" name="Google Shape;241;p19"/>
          <p:cNvSpPr txBox="1">
            <a:spLocks noGrp="1"/>
          </p:cNvSpPr>
          <p:nvPr>
            <p:ph type="title"/>
          </p:nvPr>
        </p:nvSpPr>
        <p:spPr>
          <a:xfrm>
            <a:off x="1297500" y="393750"/>
            <a:ext cx="7038900" cy="914100"/>
          </a:xfrm>
          <a:prstGeom prst="rect">
            <a:avLst/>
          </a:prstGeom>
          <a:effectLst>
            <a:outerShdw blurRad="57150" dist="19050" dir="5400000" algn="bl" rotWithShape="0">
              <a:srgbClr val="1155CC">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latin typeface="Arial"/>
                <a:ea typeface="Arial"/>
                <a:cs typeface="Arial"/>
                <a:sym typeface="Arial"/>
              </a:rPr>
              <a:t>Get to Know the Team</a:t>
            </a:r>
            <a:endParaRPr b="1" dirty="0">
              <a:solidFill>
                <a:schemeClr val="dk1"/>
              </a:solidFill>
              <a:latin typeface="Arial"/>
              <a:ea typeface="Arial"/>
              <a:cs typeface="Arial"/>
              <a:sym typeface="Arial"/>
            </a:endParaRPr>
          </a:p>
        </p:txBody>
      </p:sp>
      <p:sp>
        <p:nvSpPr>
          <p:cNvPr id="242" name="Google Shape;242;p19"/>
          <p:cNvSpPr txBox="1">
            <a:spLocks noGrp="1"/>
          </p:cNvSpPr>
          <p:nvPr>
            <p:ph type="body" idx="1"/>
          </p:nvPr>
        </p:nvSpPr>
        <p:spPr>
          <a:xfrm>
            <a:off x="1115600" y="1348575"/>
            <a:ext cx="5639100" cy="3278100"/>
          </a:xfrm>
          <a:prstGeom prst="rect">
            <a:avLst/>
          </a:prstGeom>
        </p:spPr>
        <p:txBody>
          <a:bodyPr spcFirstLastPara="1" wrap="square" lIns="91425" tIns="91425" rIns="91425" bIns="91425" anchor="t" anchorCtr="0">
            <a:noAutofit/>
          </a:bodyPr>
          <a:lstStyle/>
          <a:p>
            <a:pPr marL="146050" lvl="0" indent="0" algn="just" rtl="0">
              <a:lnSpc>
                <a:spcPct val="100000"/>
              </a:lnSpc>
              <a:spcBef>
                <a:spcPts val="0"/>
              </a:spcBef>
              <a:spcAft>
                <a:spcPts val="0"/>
              </a:spcAft>
              <a:buClr>
                <a:srgbClr val="000000"/>
              </a:buClr>
              <a:buSzPts val="1300"/>
              <a:buNone/>
            </a:pPr>
            <a:r>
              <a:rPr lang="en" sz="1400" dirty="0">
                <a:solidFill>
                  <a:srgbClr val="000000"/>
                </a:solidFill>
                <a:latin typeface="Arial"/>
                <a:ea typeface="Arial"/>
                <a:cs typeface="Arial"/>
                <a:sym typeface="Arial"/>
              </a:rPr>
              <a:t>Company Name:</a:t>
            </a:r>
          </a:p>
          <a:p>
            <a:pPr algn="just">
              <a:lnSpc>
                <a:spcPct val="100000"/>
              </a:lnSpc>
              <a:buClr>
                <a:srgbClr val="000000"/>
              </a:buClr>
              <a:buFont typeface="Wingdings" panose="05000000000000000000" pitchFamily="2" charset="2"/>
              <a:buChar char="v"/>
            </a:pPr>
            <a:r>
              <a:rPr lang="en" sz="1400" dirty="0">
                <a:solidFill>
                  <a:srgbClr val="000000"/>
                </a:solidFill>
                <a:latin typeface="Arial"/>
                <a:ea typeface="Arial"/>
                <a:cs typeface="Arial"/>
                <a:sym typeface="Arial"/>
              </a:rPr>
              <a:t>ML Corp - </a:t>
            </a:r>
            <a:r>
              <a:rPr lang="en-US" sz="1400" dirty="0">
                <a:solidFill>
                  <a:srgbClr val="000000"/>
                </a:solidFill>
                <a:latin typeface="Arial"/>
                <a:ea typeface="Arial"/>
                <a:cs typeface="Arial"/>
                <a:sym typeface="Arial"/>
              </a:rPr>
              <a:t>Innovations designed for creating a better world</a:t>
            </a:r>
            <a:endParaRPr lang="en" sz="1400" dirty="0">
              <a:solidFill>
                <a:srgbClr val="000000"/>
              </a:solidFill>
              <a:latin typeface="Arial"/>
              <a:ea typeface="Arial"/>
              <a:cs typeface="Arial"/>
              <a:sym typeface="Arial"/>
            </a:endParaRPr>
          </a:p>
          <a:p>
            <a:pPr marL="146050" lvl="0" indent="0" algn="just" rtl="0">
              <a:lnSpc>
                <a:spcPct val="100000"/>
              </a:lnSpc>
              <a:spcBef>
                <a:spcPts val="0"/>
              </a:spcBef>
              <a:spcAft>
                <a:spcPts val="0"/>
              </a:spcAft>
              <a:buClr>
                <a:srgbClr val="000000"/>
              </a:buClr>
              <a:buSzPts val="1300"/>
              <a:buNone/>
            </a:pPr>
            <a:endParaRPr lang="en" sz="1400" dirty="0">
              <a:solidFill>
                <a:srgbClr val="000000"/>
              </a:solidFill>
              <a:latin typeface="Arial"/>
              <a:ea typeface="Arial"/>
              <a:cs typeface="Arial"/>
              <a:sym typeface="Arial"/>
            </a:endParaRPr>
          </a:p>
          <a:p>
            <a:pPr marL="146050" lvl="0" indent="0" algn="just" rtl="0">
              <a:lnSpc>
                <a:spcPct val="100000"/>
              </a:lnSpc>
              <a:spcBef>
                <a:spcPts val="0"/>
              </a:spcBef>
              <a:spcAft>
                <a:spcPts val="0"/>
              </a:spcAft>
              <a:buClr>
                <a:srgbClr val="000000"/>
              </a:buClr>
              <a:buSzPts val="1300"/>
              <a:buNone/>
            </a:pPr>
            <a:r>
              <a:rPr lang="en" sz="1400" dirty="0">
                <a:solidFill>
                  <a:srgbClr val="000000"/>
                </a:solidFill>
                <a:latin typeface="Arial"/>
                <a:ea typeface="Arial"/>
                <a:cs typeface="Arial"/>
                <a:sym typeface="Arial"/>
              </a:rPr>
              <a:t>Team members:</a:t>
            </a:r>
          </a:p>
          <a:p>
            <a:pPr marL="603250" lvl="1" indent="0" algn="just">
              <a:lnSpc>
                <a:spcPct val="100000"/>
              </a:lnSpc>
              <a:spcBef>
                <a:spcPts val="0"/>
              </a:spcBef>
              <a:buClr>
                <a:srgbClr val="000000"/>
              </a:buClr>
              <a:buSzPts val="1300"/>
              <a:buNone/>
            </a:pPr>
            <a:endParaRPr lang="en" sz="1400" dirty="0">
              <a:solidFill>
                <a:srgbClr val="000000"/>
              </a:solidFill>
              <a:latin typeface="Arial"/>
              <a:ea typeface="Arial"/>
              <a:cs typeface="Arial"/>
              <a:sym typeface="Arial"/>
            </a:endParaRPr>
          </a:p>
          <a:p>
            <a:pPr lvl="1" indent="-311150" algn="just">
              <a:lnSpc>
                <a:spcPct val="100000"/>
              </a:lnSpc>
              <a:spcBef>
                <a:spcPts val="0"/>
              </a:spcBef>
              <a:buClr>
                <a:srgbClr val="000000"/>
              </a:buClr>
              <a:buSzPts val="1300"/>
              <a:buFont typeface="Arial"/>
              <a:buChar char="❖"/>
            </a:pPr>
            <a:r>
              <a:rPr lang="en" sz="1400" dirty="0">
                <a:solidFill>
                  <a:srgbClr val="000000"/>
                </a:solidFill>
                <a:latin typeface="Arial"/>
                <a:ea typeface="Arial"/>
                <a:cs typeface="Arial"/>
                <a:sym typeface="Arial"/>
              </a:rPr>
              <a:t>Mandlenkosi Ngidi</a:t>
            </a:r>
          </a:p>
          <a:p>
            <a:pPr lvl="1" indent="-311150" algn="just">
              <a:lnSpc>
                <a:spcPct val="100000"/>
              </a:lnSpc>
              <a:spcBef>
                <a:spcPts val="0"/>
              </a:spcBef>
              <a:buClr>
                <a:srgbClr val="000000"/>
              </a:buClr>
              <a:buSzPts val="1300"/>
              <a:buFont typeface="Arial"/>
              <a:buChar char="❖"/>
            </a:pPr>
            <a:r>
              <a:rPr lang="en" sz="1400" dirty="0">
                <a:solidFill>
                  <a:srgbClr val="000000"/>
                </a:solidFill>
                <a:latin typeface="Arial"/>
                <a:ea typeface="Arial"/>
                <a:cs typeface="Arial"/>
                <a:sym typeface="Arial"/>
              </a:rPr>
              <a:t>Lungile Makondo</a:t>
            </a:r>
          </a:p>
          <a:p>
            <a:pPr lvl="1" indent="-311150" algn="just">
              <a:lnSpc>
                <a:spcPct val="100000"/>
              </a:lnSpc>
              <a:spcBef>
                <a:spcPts val="0"/>
              </a:spcBef>
              <a:buClr>
                <a:srgbClr val="000000"/>
              </a:buClr>
              <a:buSzPts val="1300"/>
              <a:buFont typeface="Arial"/>
              <a:buChar char="❖"/>
            </a:pPr>
            <a:r>
              <a:rPr lang="en" sz="1400" dirty="0">
                <a:solidFill>
                  <a:srgbClr val="000000"/>
                </a:solidFill>
                <a:latin typeface="Arial"/>
                <a:ea typeface="Arial"/>
                <a:cs typeface="Arial"/>
                <a:sym typeface="Arial"/>
              </a:rPr>
              <a:t>Mike Ngwenya</a:t>
            </a:r>
          </a:p>
          <a:p>
            <a:pPr lvl="1" indent="-311150" algn="just">
              <a:lnSpc>
                <a:spcPct val="100000"/>
              </a:lnSpc>
              <a:spcBef>
                <a:spcPts val="0"/>
              </a:spcBef>
              <a:buClr>
                <a:srgbClr val="000000"/>
              </a:buClr>
              <a:buSzPts val="1300"/>
              <a:buFont typeface="Arial"/>
              <a:buChar char="❖"/>
            </a:pPr>
            <a:r>
              <a:rPr lang="en" sz="1400" dirty="0">
                <a:solidFill>
                  <a:srgbClr val="000000"/>
                </a:solidFill>
                <a:latin typeface="Arial"/>
                <a:ea typeface="Arial"/>
                <a:cs typeface="Arial"/>
                <a:sym typeface="Arial"/>
              </a:rPr>
              <a:t>Mxolisi Aubrey</a:t>
            </a:r>
          </a:p>
          <a:p>
            <a:pPr lvl="1" indent="-311150" algn="just">
              <a:lnSpc>
                <a:spcPct val="100000"/>
              </a:lnSpc>
              <a:spcBef>
                <a:spcPts val="0"/>
              </a:spcBef>
              <a:buClr>
                <a:srgbClr val="000000"/>
              </a:buClr>
              <a:buSzPts val="1300"/>
              <a:buFont typeface="Arial"/>
              <a:buChar char="❖"/>
            </a:pPr>
            <a:endParaRPr lang="en" sz="1200" dirty="0">
              <a:solidFill>
                <a:srgbClr val="000000"/>
              </a:solidFill>
              <a:latin typeface="Arial"/>
              <a:ea typeface="Arial"/>
              <a:cs typeface="Arial"/>
              <a:sym typeface="Arial"/>
            </a:endParaRPr>
          </a:p>
          <a:p>
            <a:pPr lvl="1" indent="-311150" algn="just">
              <a:lnSpc>
                <a:spcPct val="100000"/>
              </a:lnSpc>
              <a:spcBef>
                <a:spcPts val="0"/>
              </a:spcBef>
              <a:buClr>
                <a:srgbClr val="000000"/>
              </a:buClr>
              <a:buSzPts val="1300"/>
              <a:buFont typeface="Arial"/>
              <a:buChar char="❖"/>
            </a:pPr>
            <a:endParaRPr sz="1200" dirty="0">
              <a:latin typeface="Arial"/>
              <a:ea typeface="Arial"/>
              <a:cs typeface="Arial"/>
              <a:sym typeface="Arial"/>
            </a:endParaRPr>
          </a:p>
        </p:txBody>
      </p:sp>
      <p:pic>
        <p:nvPicPr>
          <p:cNvPr id="3" name="Picture 2" descr="A group of people working on their laptops&#10;&#10;Description automatically generated with low confidence">
            <a:extLst>
              <a:ext uri="{FF2B5EF4-FFF2-40B4-BE49-F238E27FC236}">
                <a16:creationId xmlns:a16="http://schemas.microsoft.com/office/drawing/2014/main" id="{372C7510-2553-EEC0-042E-BF43DD3E21A7}"/>
              </a:ext>
            </a:extLst>
          </p:cNvPr>
          <p:cNvPicPr>
            <a:picLocks noChangeAspect="1"/>
          </p:cNvPicPr>
          <p:nvPr/>
        </p:nvPicPr>
        <p:blipFill>
          <a:blip r:embed="rId4"/>
          <a:stretch>
            <a:fillRect/>
          </a:stretch>
        </p:blipFill>
        <p:spPr>
          <a:xfrm>
            <a:off x="4526383" y="2047461"/>
            <a:ext cx="4150477" cy="270228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
        <p:cNvGrpSpPr/>
        <p:nvPr/>
      </p:nvGrpSpPr>
      <p:grpSpPr>
        <a:xfrm>
          <a:off x="0" y="0"/>
          <a:ext cx="0" cy="0"/>
          <a:chOff x="0" y="0"/>
          <a:chExt cx="0" cy="0"/>
        </a:xfrm>
      </p:grpSpPr>
      <p:sp>
        <p:nvSpPr>
          <p:cNvPr id="241" name="Google Shape;241;p19"/>
          <p:cNvSpPr txBox="1">
            <a:spLocks noGrp="1"/>
          </p:cNvSpPr>
          <p:nvPr>
            <p:ph type="title"/>
          </p:nvPr>
        </p:nvSpPr>
        <p:spPr>
          <a:xfrm>
            <a:off x="1297500" y="393750"/>
            <a:ext cx="7038900" cy="914100"/>
          </a:xfrm>
          <a:prstGeom prst="rect">
            <a:avLst/>
          </a:prstGeom>
          <a:effectLst>
            <a:outerShdw blurRad="57150" dist="19050" dir="5400000" algn="bl" rotWithShape="0">
              <a:srgbClr val="1155CC">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Arial"/>
                <a:ea typeface="Arial"/>
                <a:cs typeface="Arial"/>
                <a:sym typeface="Arial"/>
              </a:rPr>
              <a:t>Understanding the problem</a:t>
            </a:r>
            <a:endParaRPr b="1">
              <a:solidFill>
                <a:schemeClr val="dk1"/>
              </a:solidFill>
              <a:latin typeface="Arial"/>
              <a:ea typeface="Arial"/>
              <a:cs typeface="Arial"/>
              <a:sym typeface="Arial"/>
            </a:endParaRPr>
          </a:p>
        </p:txBody>
      </p:sp>
      <p:sp>
        <p:nvSpPr>
          <p:cNvPr id="242" name="Google Shape;242;p19"/>
          <p:cNvSpPr txBox="1">
            <a:spLocks noGrp="1"/>
          </p:cNvSpPr>
          <p:nvPr>
            <p:ph type="body" idx="1"/>
          </p:nvPr>
        </p:nvSpPr>
        <p:spPr>
          <a:xfrm>
            <a:off x="1115600" y="1348575"/>
            <a:ext cx="5639100" cy="3278100"/>
          </a:xfrm>
          <a:prstGeom prst="rect">
            <a:avLst/>
          </a:prstGeom>
        </p:spPr>
        <p:txBody>
          <a:bodyPr spcFirstLastPara="1" wrap="square" lIns="91425" tIns="91425" rIns="91425" bIns="91425" anchor="t" anchorCtr="0">
            <a:noAutofit/>
          </a:bodyPr>
          <a:lstStyle/>
          <a:p>
            <a:pPr marL="457200" lvl="0" indent="-311150" algn="just" rtl="0">
              <a:lnSpc>
                <a:spcPct val="100000"/>
              </a:lnSpc>
              <a:spcBef>
                <a:spcPts val="0"/>
              </a:spcBef>
              <a:spcAft>
                <a:spcPts val="0"/>
              </a:spcAft>
              <a:buClr>
                <a:srgbClr val="000000"/>
              </a:buClr>
              <a:buSzPts val="1300"/>
              <a:buFont typeface="Arial"/>
              <a:buChar char="❖"/>
            </a:pPr>
            <a:r>
              <a:rPr lang="en" dirty="0">
                <a:solidFill>
                  <a:srgbClr val="000000"/>
                </a:solidFill>
                <a:latin typeface="Arial"/>
                <a:ea typeface="Arial"/>
                <a:cs typeface="Arial"/>
                <a:sym typeface="Arial"/>
              </a:rPr>
              <a:t>Many companies are looking to redcue their company’s carbon footprint</a:t>
            </a:r>
          </a:p>
          <a:p>
            <a:pPr marL="457200" lvl="0" indent="-311150" algn="just" rtl="0">
              <a:lnSpc>
                <a:spcPct val="100000"/>
              </a:lnSpc>
              <a:spcBef>
                <a:spcPts val="0"/>
              </a:spcBef>
              <a:spcAft>
                <a:spcPts val="0"/>
              </a:spcAft>
              <a:buClr>
                <a:srgbClr val="000000"/>
              </a:buClr>
              <a:buSzPts val="1300"/>
              <a:buFont typeface="Arial"/>
              <a:buChar char="❖"/>
            </a:pPr>
            <a:endParaRPr lang="en" dirty="0">
              <a:solidFill>
                <a:srgbClr val="000000"/>
              </a:solidFill>
              <a:latin typeface="Arial"/>
              <a:ea typeface="Arial"/>
              <a:cs typeface="Arial"/>
              <a:sym typeface="Arial"/>
            </a:endParaRPr>
          </a:p>
          <a:p>
            <a:pPr marL="457200" lvl="0" indent="-311150" algn="just" rtl="0">
              <a:lnSpc>
                <a:spcPct val="100000"/>
              </a:lnSpc>
              <a:spcBef>
                <a:spcPts val="0"/>
              </a:spcBef>
              <a:spcAft>
                <a:spcPts val="0"/>
              </a:spcAft>
              <a:buClr>
                <a:srgbClr val="000000"/>
              </a:buClr>
              <a:buSzPts val="1300"/>
              <a:buFont typeface="Arial"/>
              <a:buChar char="❖"/>
            </a:pPr>
            <a:r>
              <a:rPr lang="en" dirty="0">
                <a:solidFill>
                  <a:srgbClr val="000000"/>
                </a:solidFill>
                <a:latin typeface="Arial"/>
                <a:ea typeface="Arial"/>
                <a:cs typeface="Arial"/>
                <a:sym typeface="Arial"/>
              </a:rPr>
              <a:t>Therefore products and services that are environmental friendly and sustainable are offered by these companies</a:t>
            </a:r>
          </a:p>
          <a:p>
            <a:pPr marL="457200" lvl="0" indent="-311150" algn="just" rtl="0">
              <a:lnSpc>
                <a:spcPct val="100000"/>
              </a:lnSpc>
              <a:spcBef>
                <a:spcPts val="0"/>
              </a:spcBef>
              <a:spcAft>
                <a:spcPts val="0"/>
              </a:spcAft>
              <a:buClr>
                <a:srgbClr val="000000"/>
              </a:buClr>
              <a:buSzPts val="1300"/>
              <a:buFont typeface="Arial"/>
              <a:buChar char="❖"/>
            </a:pPr>
            <a:endParaRPr lang="en" dirty="0">
              <a:solidFill>
                <a:srgbClr val="000000"/>
              </a:solidFill>
              <a:latin typeface="Arial"/>
              <a:ea typeface="Arial"/>
              <a:cs typeface="Arial"/>
              <a:sym typeface="Arial"/>
            </a:endParaRPr>
          </a:p>
          <a:p>
            <a:pPr marL="457200" lvl="0" indent="-311150" algn="just" rtl="0">
              <a:lnSpc>
                <a:spcPct val="100000"/>
              </a:lnSpc>
              <a:spcBef>
                <a:spcPts val="0"/>
              </a:spcBef>
              <a:spcAft>
                <a:spcPts val="0"/>
              </a:spcAft>
              <a:buClr>
                <a:srgbClr val="000000"/>
              </a:buClr>
              <a:buSzPts val="1300"/>
              <a:buFont typeface="Arial"/>
              <a:buChar char="❖"/>
            </a:pPr>
            <a:r>
              <a:rPr lang="en" dirty="0">
                <a:solidFill>
                  <a:srgbClr val="000000"/>
                </a:solidFill>
                <a:latin typeface="Arial"/>
                <a:ea typeface="Arial"/>
                <a:cs typeface="Arial"/>
                <a:sym typeface="Arial"/>
              </a:rPr>
              <a:t>A company would like to then know people’s thoughts on climate change and whether people/customers believe it is a real threat or not</a:t>
            </a:r>
          </a:p>
          <a:p>
            <a:pPr marL="457200" lvl="0" indent="-311150" algn="just" rtl="0">
              <a:lnSpc>
                <a:spcPct val="100000"/>
              </a:lnSpc>
              <a:spcBef>
                <a:spcPts val="0"/>
              </a:spcBef>
              <a:spcAft>
                <a:spcPts val="0"/>
              </a:spcAft>
              <a:buClr>
                <a:srgbClr val="000000"/>
              </a:buClr>
              <a:buSzPts val="1300"/>
              <a:buFont typeface="Arial"/>
              <a:buChar char="❖"/>
            </a:pPr>
            <a:endParaRPr lang="en" dirty="0">
              <a:solidFill>
                <a:srgbClr val="000000"/>
              </a:solidFill>
              <a:latin typeface="Arial"/>
              <a:ea typeface="Arial"/>
              <a:cs typeface="Arial"/>
              <a:sym typeface="Arial"/>
            </a:endParaRPr>
          </a:p>
          <a:p>
            <a:pPr marL="457200" lvl="0" indent="-311150" algn="just" rtl="0">
              <a:lnSpc>
                <a:spcPct val="100000"/>
              </a:lnSpc>
              <a:spcBef>
                <a:spcPts val="0"/>
              </a:spcBef>
              <a:spcAft>
                <a:spcPts val="0"/>
              </a:spcAft>
              <a:buClr>
                <a:srgbClr val="000000"/>
              </a:buClr>
              <a:buSzPts val="1300"/>
              <a:buFont typeface="Arial"/>
              <a:buChar char="❖"/>
            </a:pPr>
            <a:r>
              <a:rPr lang="en" dirty="0">
                <a:solidFill>
                  <a:srgbClr val="000000"/>
                </a:solidFill>
                <a:latin typeface="Arial"/>
                <a:ea typeface="Arial"/>
                <a:cs typeface="Arial"/>
                <a:sym typeface="Arial"/>
              </a:rPr>
              <a:t>The gathered information will add to the marcket research efforts into gauging how the products and services may be interpreted by the public</a:t>
            </a:r>
          </a:p>
        </p:txBody>
      </p:sp>
      <p:pic>
        <p:nvPicPr>
          <p:cNvPr id="243" name="Google Shape;243;p19"/>
          <p:cNvPicPr preferRelativeResize="0"/>
          <p:nvPr/>
        </p:nvPicPr>
        <p:blipFill>
          <a:blip r:embed="rId4">
            <a:alphaModFix/>
          </a:blip>
          <a:stretch>
            <a:fillRect/>
          </a:stretch>
        </p:blipFill>
        <p:spPr>
          <a:xfrm>
            <a:off x="7184700" y="3323025"/>
            <a:ext cx="1959300" cy="1737526"/>
          </a:xfrm>
          <a:prstGeom prst="rect">
            <a:avLst/>
          </a:prstGeom>
          <a:noFill/>
          <a:ln>
            <a:noFill/>
          </a:ln>
        </p:spPr>
      </p:pic>
    </p:spTree>
    <p:extLst>
      <p:ext uri="{BB962C8B-B14F-4D97-AF65-F5344CB8AC3E}">
        <p14:creationId xmlns:p14="http://schemas.microsoft.com/office/powerpoint/2010/main" val="3237043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7"/>
        <p:cNvGrpSpPr/>
        <p:nvPr/>
      </p:nvGrpSpPr>
      <p:grpSpPr>
        <a:xfrm>
          <a:off x="0" y="0"/>
          <a:ext cx="0" cy="0"/>
          <a:chOff x="0" y="0"/>
          <a:chExt cx="0" cy="0"/>
        </a:xfrm>
      </p:grpSpPr>
      <p:sp>
        <p:nvSpPr>
          <p:cNvPr id="248" name="Google Shape;248;p20"/>
          <p:cNvSpPr txBox="1">
            <a:spLocks noGrp="1"/>
          </p:cNvSpPr>
          <p:nvPr>
            <p:ph type="title"/>
          </p:nvPr>
        </p:nvSpPr>
        <p:spPr>
          <a:xfrm>
            <a:off x="1297500" y="393750"/>
            <a:ext cx="7038900" cy="914100"/>
          </a:xfrm>
          <a:prstGeom prst="rect">
            <a:avLst/>
          </a:prstGeom>
          <a:effectLst>
            <a:outerShdw blurRad="57150" dist="19050" dir="5400000" algn="bl" rotWithShape="0">
              <a:srgbClr val="1155CC">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Arial"/>
                <a:ea typeface="Arial"/>
                <a:cs typeface="Arial"/>
                <a:sym typeface="Arial"/>
              </a:rPr>
              <a:t>Project objective</a:t>
            </a:r>
            <a:endParaRPr b="1">
              <a:solidFill>
                <a:schemeClr val="dk1"/>
              </a:solidFill>
              <a:latin typeface="Arial"/>
              <a:ea typeface="Arial"/>
              <a:cs typeface="Arial"/>
              <a:sym typeface="Arial"/>
            </a:endParaRPr>
          </a:p>
        </p:txBody>
      </p:sp>
      <p:sp>
        <p:nvSpPr>
          <p:cNvPr id="249" name="Google Shape;249;p20"/>
          <p:cNvSpPr txBox="1">
            <a:spLocks noGrp="1"/>
          </p:cNvSpPr>
          <p:nvPr>
            <p:ph type="body" idx="1"/>
          </p:nvPr>
        </p:nvSpPr>
        <p:spPr>
          <a:xfrm>
            <a:off x="991475" y="1508325"/>
            <a:ext cx="4973400" cy="2911200"/>
          </a:xfrm>
          <a:prstGeom prst="rect">
            <a:avLst/>
          </a:prstGeom>
        </p:spPr>
        <p:txBody>
          <a:bodyPr spcFirstLastPara="1" wrap="square" lIns="91425" tIns="91425" rIns="91425" bIns="91425" anchor="t" anchorCtr="0">
            <a:noAutofit/>
          </a:bodyPr>
          <a:lstStyle/>
          <a:p>
            <a:pPr marL="457200" lvl="0" indent="-311150" algn="just" rtl="0">
              <a:spcBef>
                <a:spcPts val="1600"/>
              </a:spcBef>
              <a:spcAft>
                <a:spcPts val="0"/>
              </a:spcAft>
              <a:buClr>
                <a:schemeClr val="dk1"/>
              </a:buClr>
              <a:buSzPts val="1300"/>
              <a:buFont typeface="Arial"/>
              <a:buChar char="❖"/>
            </a:pPr>
            <a:r>
              <a:rPr lang="en-US" dirty="0">
                <a:solidFill>
                  <a:schemeClr val="dk1"/>
                </a:solidFill>
                <a:latin typeface="Arial"/>
                <a:ea typeface="Arial"/>
                <a:cs typeface="Arial"/>
                <a:sym typeface="Arial"/>
              </a:rPr>
              <a:t>Create a model that will classify a person’s belief in climate change based on the person’s novel tweet data</a:t>
            </a:r>
          </a:p>
          <a:p>
            <a:pPr marL="457200" lvl="0" indent="-311150" algn="just" rtl="0">
              <a:spcBef>
                <a:spcPts val="1600"/>
              </a:spcBef>
              <a:spcAft>
                <a:spcPts val="0"/>
              </a:spcAft>
              <a:buClr>
                <a:schemeClr val="dk1"/>
              </a:buClr>
              <a:buSzPts val="1300"/>
              <a:buFont typeface="Arial"/>
              <a:buChar char="❖"/>
            </a:pPr>
            <a:r>
              <a:rPr lang="en" dirty="0">
                <a:solidFill>
                  <a:schemeClr val="dk1"/>
                </a:solidFill>
                <a:latin typeface="Arial"/>
                <a:ea typeface="Arial"/>
                <a:cs typeface="Arial"/>
                <a:sym typeface="Arial"/>
              </a:rPr>
              <a:t>An accurate and robust solution gathered from the analysis will give access to a broad base of consumer sentiment, spanning multiple demographic and geographic categories. This will increase insight and inform future marketing strategies</a:t>
            </a:r>
          </a:p>
        </p:txBody>
      </p:sp>
      <p:pic>
        <p:nvPicPr>
          <p:cNvPr id="3" name="Picture 2" descr="Text&#10;&#10;Description automatically generated">
            <a:extLst>
              <a:ext uri="{FF2B5EF4-FFF2-40B4-BE49-F238E27FC236}">
                <a16:creationId xmlns:a16="http://schemas.microsoft.com/office/drawing/2014/main" id="{3A4A77EF-9C35-48C9-E83F-B116C7754069}"/>
              </a:ext>
            </a:extLst>
          </p:cNvPr>
          <p:cNvPicPr>
            <a:picLocks noChangeAspect="1"/>
          </p:cNvPicPr>
          <p:nvPr/>
        </p:nvPicPr>
        <p:blipFill>
          <a:blip r:embed="rId4"/>
          <a:stretch>
            <a:fillRect/>
          </a:stretch>
        </p:blipFill>
        <p:spPr>
          <a:xfrm>
            <a:off x="6289389" y="0"/>
            <a:ext cx="2854611" cy="24549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4"/>
        <p:cNvGrpSpPr/>
        <p:nvPr/>
      </p:nvGrpSpPr>
      <p:grpSpPr>
        <a:xfrm>
          <a:off x="0" y="0"/>
          <a:ext cx="0" cy="0"/>
          <a:chOff x="0" y="0"/>
          <a:chExt cx="0" cy="0"/>
        </a:xfrm>
      </p:grpSpPr>
      <p:sp>
        <p:nvSpPr>
          <p:cNvPr id="255" name="Google Shape;255;p21"/>
          <p:cNvSpPr txBox="1"/>
          <p:nvPr/>
        </p:nvSpPr>
        <p:spPr>
          <a:xfrm>
            <a:off x="1228363" y="217625"/>
            <a:ext cx="5421300" cy="572700"/>
          </a:xfrm>
          <a:prstGeom prst="rect">
            <a:avLst/>
          </a:prstGeom>
          <a:noFill/>
          <a:ln>
            <a:noFill/>
          </a:ln>
          <a:effectLst>
            <a:outerShdw blurRad="57150" dist="19050" dir="5400000" algn="bl" rotWithShape="0">
              <a:srgbClr val="1155CC">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1B212C"/>
                </a:solidFill>
              </a:rPr>
              <a:t>Exploratory Data Analysis (EDA)</a:t>
            </a:r>
            <a:endParaRPr sz="2400" b="1" dirty="0">
              <a:solidFill>
                <a:srgbClr val="1B212C"/>
              </a:solidFill>
            </a:endParaRPr>
          </a:p>
        </p:txBody>
      </p:sp>
      <p:grpSp>
        <p:nvGrpSpPr>
          <p:cNvPr id="256" name="Google Shape;256;p21"/>
          <p:cNvGrpSpPr/>
          <p:nvPr/>
        </p:nvGrpSpPr>
        <p:grpSpPr>
          <a:xfrm>
            <a:off x="1028711" y="1291235"/>
            <a:ext cx="3394592" cy="1693614"/>
            <a:chOff x="725607" y="1291225"/>
            <a:chExt cx="3306406" cy="1567012"/>
          </a:xfrm>
        </p:grpSpPr>
        <p:sp>
          <p:nvSpPr>
            <p:cNvPr id="257" name="Google Shape;257;p21"/>
            <p:cNvSpPr/>
            <p:nvPr/>
          </p:nvSpPr>
          <p:spPr>
            <a:xfrm>
              <a:off x="2365736" y="1735014"/>
              <a:ext cx="1666277" cy="1041253"/>
            </a:xfrm>
            <a:custGeom>
              <a:avLst/>
              <a:gdLst/>
              <a:ahLst/>
              <a:cxnLst/>
              <a:rect l="l" t="t" r="r" b="b"/>
              <a:pathLst>
                <a:path w="55193" h="34490" fill="none" extrusionOk="0">
                  <a:moveTo>
                    <a:pt x="1" y="1"/>
                  </a:moveTo>
                  <a:lnTo>
                    <a:pt x="55193" y="1"/>
                  </a:lnTo>
                  <a:lnTo>
                    <a:pt x="55193" y="34490"/>
                  </a:lnTo>
                  <a:lnTo>
                    <a:pt x="1" y="34490"/>
                  </a:lnTo>
                  <a:close/>
                </a:path>
              </a:pathLst>
            </a:custGeom>
            <a:solidFill>
              <a:schemeClr val="lt2"/>
            </a:solidFill>
            <a:ln w="19050" cap="flat" cmpd="sng">
              <a:solidFill>
                <a:srgbClr val="EF7F95"/>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1"/>
            <p:cNvSpPr/>
            <p:nvPr/>
          </p:nvSpPr>
          <p:spPr>
            <a:xfrm>
              <a:off x="907541" y="1291225"/>
              <a:ext cx="1730340" cy="1567012"/>
            </a:xfrm>
            <a:custGeom>
              <a:avLst/>
              <a:gdLst/>
              <a:ahLst/>
              <a:cxnLst/>
              <a:rect l="l" t="t" r="r" b="b"/>
              <a:pathLst>
                <a:path w="57315" h="51905" extrusionOk="0">
                  <a:moveTo>
                    <a:pt x="1" y="0"/>
                  </a:moveTo>
                  <a:lnTo>
                    <a:pt x="1" y="51905"/>
                  </a:lnTo>
                  <a:lnTo>
                    <a:pt x="48322" y="51905"/>
                  </a:lnTo>
                  <a:lnTo>
                    <a:pt x="48322" y="42547"/>
                  </a:lnTo>
                  <a:lnTo>
                    <a:pt x="57315" y="33576"/>
                  </a:lnTo>
                  <a:lnTo>
                    <a:pt x="48322" y="24606"/>
                  </a:lnTo>
                  <a:lnTo>
                    <a:pt x="483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1"/>
            <p:cNvSpPr/>
            <p:nvPr/>
          </p:nvSpPr>
          <p:spPr>
            <a:xfrm>
              <a:off x="725607" y="1380804"/>
              <a:ext cx="788351" cy="620223"/>
            </a:xfrm>
            <a:custGeom>
              <a:avLst/>
              <a:gdLst/>
              <a:ahLst/>
              <a:cxnLst/>
              <a:rect l="l" t="t" r="r" b="b"/>
              <a:pathLst>
                <a:path w="26113" h="20544" extrusionOk="0">
                  <a:moveTo>
                    <a:pt x="1" y="1"/>
                  </a:moveTo>
                  <a:lnTo>
                    <a:pt x="1" y="20543"/>
                  </a:lnTo>
                  <a:lnTo>
                    <a:pt x="22529" y="20543"/>
                  </a:lnTo>
                  <a:lnTo>
                    <a:pt x="26113" y="1"/>
                  </a:lnTo>
                  <a:close/>
                </a:path>
              </a:pathLst>
            </a:custGeom>
            <a:solidFill>
              <a:schemeClr val="tx2">
                <a:lumMod val="50000"/>
              </a:schemeClr>
            </a:solidFill>
            <a:ln>
              <a:noFill/>
            </a:ln>
            <a:effectLst>
              <a:outerShdw blurRad="128588" dist="190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B622"/>
                  </a:solidFill>
                </a:rPr>
                <a:t>   </a:t>
              </a:r>
              <a:r>
                <a:rPr lang="en" sz="1900" dirty="0">
                  <a:solidFill>
                    <a:schemeClr val="tx2">
                      <a:lumMod val="60000"/>
                      <a:lumOff val="40000"/>
                    </a:schemeClr>
                  </a:solidFill>
                </a:rPr>
                <a:t>1</a:t>
              </a:r>
              <a:endParaRPr sz="1900" dirty="0">
                <a:solidFill>
                  <a:schemeClr val="tx2">
                    <a:lumMod val="60000"/>
                    <a:lumOff val="40000"/>
                  </a:schemeClr>
                </a:solidFill>
              </a:endParaRPr>
            </a:p>
          </p:txBody>
        </p:sp>
      </p:grpSp>
      <p:grpSp>
        <p:nvGrpSpPr>
          <p:cNvPr id="260" name="Google Shape;260;p21"/>
          <p:cNvGrpSpPr/>
          <p:nvPr/>
        </p:nvGrpSpPr>
        <p:grpSpPr>
          <a:xfrm>
            <a:off x="1075836" y="3174290"/>
            <a:ext cx="3274660" cy="1567012"/>
            <a:chOff x="4743965" y="1291225"/>
            <a:chExt cx="3288472" cy="1567012"/>
          </a:xfrm>
        </p:grpSpPr>
        <p:sp>
          <p:nvSpPr>
            <p:cNvPr id="261" name="Google Shape;261;p21"/>
            <p:cNvSpPr/>
            <p:nvPr/>
          </p:nvSpPr>
          <p:spPr>
            <a:xfrm>
              <a:off x="6366191" y="1735014"/>
              <a:ext cx="1666246" cy="1041253"/>
            </a:xfrm>
            <a:custGeom>
              <a:avLst/>
              <a:gdLst/>
              <a:ahLst/>
              <a:cxnLst/>
              <a:rect l="l" t="t" r="r" b="b"/>
              <a:pathLst>
                <a:path w="55192" h="34490" fill="none" extrusionOk="0">
                  <a:moveTo>
                    <a:pt x="0" y="1"/>
                  </a:moveTo>
                  <a:lnTo>
                    <a:pt x="55192" y="1"/>
                  </a:lnTo>
                  <a:lnTo>
                    <a:pt x="55192" y="34490"/>
                  </a:lnTo>
                  <a:lnTo>
                    <a:pt x="0" y="34490"/>
                  </a:lnTo>
                  <a:close/>
                </a:path>
              </a:pathLst>
            </a:custGeom>
            <a:solidFill>
              <a:srgbClr val="D1D1D1"/>
            </a:solidFill>
            <a:ln w="19050" cap="flat" cmpd="sng">
              <a:solidFill>
                <a:srgbClr val="FFAF6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1"/>
            <p:cNvSpPr/>
            <p:nvPr/>
          </p:nvSpPr>
          <p:spPr>
            <a:xfrm>
              <a:off x="4916933" y="1291225"/>
              <a:ext cx="1730340" cy="1567012"/>
            </a:xfrm>
            <a:custGeom>
              <a:avLst/>
              <a:gdLst/>
              <a:ahLst/>
              <a:cxnLst/>
              <a:rect l="l" t="t" r="r" b="b"/>
              <a:pathLst>
                <a:path w="57315" h="51905" extrusionOk="0">
                  <a:moveTo>
                    <a:pt x="0" y="0"/>
                  </a:moveTo>
                  <a:lnTo>
                    <a:pt x="0" y="51905"/>
                  </a:lnTo>
                  <a:lnTo>
                    <a:pt x="48322" y="51905"/>
                  </a:lnTo>
                  <a:lnTo>
                    <a:pt x="48322" y="42547"/>
                  </a:lnTo>
                  <a:lnTo>
                    <a:pt x="57315" y="33576"/>
                  </a:lnTo>
                  <a:lnTo>
                    <a:pt x="48322" y="24606"/>
                  </a:lnTo>
                  <a:lnTo>
                    <a:pt x="4832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21"/>
            <p:cNvSpPr/>
            <p:nvPr/>
          </p:nvSpPr>
          <p:spPr>
            <a:xfrm>
              <a:off x="4743965" y="1380804"/>
              <a:ext cx="788351" cy="620223"/>
            </a:xfrm>
            <a:custGeom>
              <a:avLst/>
              <a:gdLst/>
              <a:ahLst/>
              <a:cxnLst/>
              <a:rect l="l" t="t" r="r" b="b"/>
              <a:pathLst>
                <a:path w="26113" h="20544" extrusionOk="0">
                  <a:moveTo>
                    <a:pt x="0" y="1"/>
                  </a:moveTo>
                  <a:lnTo>
                    <a:pt x="0" y="20543"/>
                  </a:lnTo>
                  <a:lnTo>
                    <a:pt x="22529" y="20543"/>
                  </a:lnTo>
                  <a:lnTo>
                    <a:pt x="26112" y="1"/>
                  </a:lnTo>
                  <a:close/>
                </a:path>
              </a:pathLst>
            </a:custGeom>
            <a:solidFill>
              <a:schemeClr val="accent6">
                <a:lumMod val="75000"/>
              </a:schemeClr>
            </a:solidFill>
            <a:ln>
              <a:noFill/>
            </a:ln>
            <a:effectLst>
              <a:outerShdw blurRad="128588" dist="190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lt2"/>
                  </a:solidFill>
                </a:rPr>
                <a:t>   </a:t>
              </a:r>
              <a:r>
                <a:rPr lang="en" sz="1800" dirty="0">
                  <a:solidFill>
                    <a:schemeClr val="accent6">
                      <a:lumMod val="60000"/>
                      <a:lumOff val="40000"/>
                    </a:schemeClr>
                  </a:solidFill>
                </a:rPr>
                <a:t>3</a:t>
              </a:r>
              <a:endParaRPr sz="1800" dirty="0">
                <a:solidFill>
                  <a:schemeClr val="accent6">
                    <a:lumMod val="60000"/>
                    <a:lumOff val="40000"/>
                  </a:schemeClr>
                </a:solidFill>
              </a:endParaRPr>
            </a:p>
          </p:txBody>
        </p:sp>
      </p:grpSp>
      <p:grpSp>
        <p:nvGrpSpPr>
          <p:cNvPr id="264" name="Google Shape;264;p21"/>
          <p:cNvGrpSpPr/>
          <p:nvPr/>
        </p:nvGrpSpPr>
        <p:grpSpPr>
          <a:xfrm>
            <a:off x="5445134" y="1417807"/>
            <a:ext cx="3123129" cy="1567042"/>
            <a:chOff x="5131927" y="3091226"/>
            <a:chExt cx="3286466" cy="1567042"/>
          </a:xfrm>
        </p:grpSpPr>
        <p:sp>
          <p:nvSpPr>
            <p:cNvPr id="265" name="Google Shape;265;p21"/>
            <p:cNvSpPr/>
            <p:nvPr/>
          </p:nvSpPr>
          <p:spPr>
            <a:xfrm>
              <a:off x="5131927" y="3532267"/>
              <a:ext cx="1666277" cy="1041253"/>
            </a:xfrm>
            <a:custGeom>
              <a:avLst/>
              <a:gdLst/>
              <a:ahLst/>
              <a:cxnLst/>
              <a:rect l="l" t="t" r="r" b="b"/>
              <a:pathLst>
                <a:path w="55193" h="34490" fill="none" extrusionOk="0">
                  <a:moveTo>
                    <a:pt x="1" y="1"/>
                  </a:moveTo>
                  <a:lnTo>
                    <a:pt x="55193" y="1"/>
                  </a:lnTo>
                  <a:lnTo>
                    <a:pt x="55193" y="34490"/>
                  </a:lnTo>
                  <a:lnTo>
                    <a:pt x="1" y="34490"/>
                  </a:lnTo>
                  <a:close/>
                </a:path>
              </a:pathLst>
            </a:custGeom>
            <a:solidFill>
              <a:srgbClr val="0B5394"/>
            </a:solidFill>
            <a:ln w="19050" cap="flat" cmpd="sng">
              <a:solidFill>
                <a:srgbClr val="B8DC6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1"/>
            <p:cNvSpPr/>
            <p:nvPr/>
          </p:nvSpPr>
          <p:spPr>
            <a:xfrm>
              <a:off x="6517088" y="3091226"/>
              <a:ext cx="1730370" cy="1567042"/>
            </a:xfrm>
            <a:custGeom>
              <a:avLst/>
              <a:gdLst/>
              <a:ahLst/>
              <a:cxnLst/>
              <a:rect l="l" t="t" r="r" b="b"/>
              <a:pathLst>
                <a:path w="57316" h="51906" extrusionOk="0">
                  <a:moveTo>
                    <a:pt x="8971" y="1"/>
                  </a:moveTo>
                  <a:lnTo>
                    <a:pt x="8971" y="30176"/>
                  </a:lnTo>
                  <a:lnTo>
                    <a:pt x="1" y="39146"/>
                  </a:lnTo>
                  <a:lnTo>
                    <a:pt x="8971" y="48139"/>
                  </a:lnTo>
                  <a:lnTo>
                    <a:pt x="8971" y="51905"/>
                  </a:lnTo>
                  <a:lnTo>
                    <a:pt x="57315" y="51905"/>
                  </a:lnTo>
                  <a:lnTo>
                    <a:pt x="57315" y="1"/>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p:nvPr/>
          </p:nvSpPr>
          <p:spPr>
            <a:xfrm>
              <a:off x="7630042" y="3180835"/>
              <a:ext cx="788351" cy="620193"/>
            </a:xfrm>
            <a:custGeom>
              <a:avLst/>
              <a:gdLst/>
              <a:ahLst/>
              <a:cxnLst/>
              <a:rect l="l" t="t" r="r" b="b"/>
              <a:pathLst>
                <a:path w="26113" h="20543" extrusionOk="0">
                  <a:moveTo>
                    <a:pt x="1" y="0"/>
                  </a:moveTo>
                  <a:lnTo>
                    <a:pt x="3584" y="20543"/>
                  </a:lnTo>
                  <a:lnTo>
                    <a:pt x="26113" y="20543"/>
                  </a:lnTo>
                  <a:lnTo>
                    <a:pt x="26113" y="0"/>
                  </a:lnTo>
                  <a:close/>
                </a:path>
              </a:pathLst>
            </a:custGeom>
            <a:solidFill>
              <a:srgbClr val="0B5394"/>
            </a:solidFill>
            <a:ln>
              <a:noFill/>
            </a:ln>
            <a:effectLst>
              <a:outerShdw blurRad="128588" dist="19050" dir="5400000" algn="bl" rotWithShape="0">
                <a:srgbClr val="000000">
                  <a:alpha val="3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D966"/>
                  </a:solidFill>
                </a:rPr>
                <a:t>   </a:t>
              </a:r>
              <a:r>
                <a:rPr lang="en" sz="1900" dirty="0">
                  <a:solidFill>
                    <a:schemeClr val="accent5">
                      <a:lumMod val="60000"/>
                      <a:lumOff val="40000"/>
                    </a:schemeClr>
                  </a:solidFill>
                </a:rPr>
                <a:t>2</a:t>
              </a:r>
              <a:endParaRPr sz="1900" dirty="0">
                <a:solidFill>
                  <a:schemeClr val="accent5">
                    <a:lumMod val="60000"/>
                    <a:lumOff val="40000"/>
                  </a:schemeClr>
                </a:solidFill>
              </a:endParaRPr>
            </a:p>
          </p:txBody>
        </p:sp>
      </p:grpSp>
      <p:sp>
        <p:nvSpPr>
          <p:cNvPr id="273" name="Google Shape;273;p21"/>
          <p:cNvSpPr txBox="1"/>
          <p:nvPr/>
        </p:nvSpPr>
        <p:spPr>
          <a:xfrm>
            <a:off x="2922817" y="1935167"/>
            <a:ext cx="1248332" cy="667557"/>
          </a:xfrm>
          <a:prstGeom prst="rect">
            <a:avLst/>
          </a:prstGeom>
          <a:noFill/>
          <a:ln>
            <a:noFill/>
          </a:ln>
        </p:spPr>
        <p:txBody>
          <a:bodyPr spcFirstLastPara="1" wrap="square" lIns="91425" tIns="91425" rIns="91425" bIns="91425" anchor="ctr" anchorCtr="0">
            <a:noAutofit/>
          </a:bodyPr>
          <a:lstStyle/>
          <a:p>
            <a:pPr lvl="4">
              <a:lnSpc>
                <a:spcPct val="90000"/>
              </a:lnSpc>
              <a:spcBef>
                <a:spcPts val="1000"/>
              </a:spcBef>
            </a:pPr>
            <a:r>
              <a:rPr lang="en-US" sz="1300" dirty="0"/>
              <a:t>3 columns</a:t>
            </a:r>
          </a:p>
          <a:p>
            <a:pPr marL="171450" lvl="6" indent="-171450">
              <a:lnSpc>
                <a:spcPct val="90000"/>
              </a:lnSpc>
              <a:spcBef>
                <a:spcPts val="1000"/>
              </a:spcBef>
              <a:buFont typeface="Arial" panose="020B0604020202020204" pitchFamily="34" charset="0"/>
              <a:buChar char="•"/>
            </a:pPr>
            <a:r>
              <a:rPr lang="en-US" sz="1300" dirty="0"/>
              <a:t>Sentiment</a:t>
            </a:r>
          </a:p>
          <a:p>
            <a:pPr marL="171450" lvl="4" indent="-171450">
              <a:lnSpc>
                <a:spcPct val="90000"/>
              </a:lnSpc>
              <a:spcBef>
                <a:spcPts val="1000"/>
              </a:spcBef>
              <a:buFont typeface="Arial" panose="020B0604020202020204" pitchFamily="34" charset="0"/>
              <a:buChar char="•"/>
            </a:pPr>
            <a:r>
              <a:rPr lang="en-US" sz="1300" dirty="0"/>
              <a:t>Message</a:t>
            </a:r>
          </a:p>
          <a:p>
            <a:pPr marL="171450" lvl="4" indent="-171450">
              <a:lnSpc>
                <a:spcPct val="90000"/>
              </a:lnSpc>
              <a:spcBef>
                <a:spcPts val="1000"/>
              </a:spcBef>
              <a:buFont typeface="Arial" panose="020B0604020202020204" pitchFamily="34" charset="0"/>
              <a:buChar char="•"/>
            </a:pPr>
            <a:r>
              <a:rPr lang="en-US" sz="1300" dirty="0" err="1"/>
              <a:t>TweetID</a:t>
            </a:r>
            <a:endParaRPr sz="1300" dirty="0"/>
          </a:p>
        </p:txBody>
      </p:sp>
      <p:sp>
        <p:nvSpPr>
          <p:cNvPr id="276" name="Google Shape;276;p21"/>
          <p:cNvSpPr txBox="1"/>
          <p:nvPr/>
        </p:nvSpPr>
        <p:spPr>
          <a:xfrm>
            <a:off x="1228375" y="1871025"/>
            <a:ext cx="1522200" cy="6483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1000"/>
              </a:spcBef>
              <a:spcAft>
                <a:spcPts val="0"/>
              </a:spcAft>
              <a:buNone/>
            </a:pPr>
            <a:r>
              <a:rPr lang="en" sz="1800" b="1" dirty="0"/>
              <a:t>Features</a:t>
            </a:r>
            <a:endParaRPr sz="1800" dirty="0"/>
          </a:p>
        </p:txBody>
      </p:sp>
      <p:sp>
        <p:nvSpPr>
          <p:cNvPr id="279" name="Google Shape;279;p21"/>
          <p:cNvSpPr txBox="1"/>
          <p:nvPr/>
        </p:nvSpPr>
        <p:spPr>
          <a:xfrm>
            <a:off x="6803118" y="2384475"/>
            <a:ext cx="1644371" cy="43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t>Observations</a:t>
            </a:r>
            <a:endParaRPr sz="1800" b="1" dirty="0"/>
          </a:p>
        </p:txBody>
      </p:sp>
      <p:sp>
        <p:nvSpPr>
          <p:cNvPr id="28" name="Google Shape;273;p21">
            <a:extLst>
              <a:ext uri="{FF2B5EF4-FFF2-40B4-BE49-F238E27FC236}">
                <a16:creationId xmlns:a16="http://schemas.microsoft.com/office/drawing/2014/main" id="{DC4C9406-A8B1-E98F-794D-CAC609D2EE1B}"/>
              </a:ext>
            </a:extLst>
          </p:cNvPr>
          <p:cNvSpPr txBox="1"/>
          <p:nvPr/>
        </p:nvSpPr>
        <p:spPr>
          <a:xfrm>
            <a:off x="3102759" y="3955773"/>
            <a:ext cx="1248332" cy="268357"/>
          </a:xfrm>
          <a:prstGeom prst="rect">
            <a:avLst/>
          </a:prstGeom>
          <a:noFill/>
          <a:ln>
            <a:noFill/>
          </a:ln>
        </p:spPr>
        <p:txBody>
          <a:bodyPr spcFirstLastPara="1" wrap="square" lIns="91425" tIns="91425" rIns="91425" bIns="91425" anchor="ctr" anchorCtr="0">
            <a:noAutofit/>
          </a:bodyPr>
          <a:lstStyle/>
          <a:p>
            <a:pPr marL="171450" lvl="4" indent="-171450">
              <a:lnSpc>
                <a:spcPct val="90000"/>
              </a:lnSpc>
              <a:spcBef>
                <a:spcPts val="1000"/>
              </a:spcBef>
              <a:buFont typeface="Arial" panose="020B0604020202020204" pitchFamily="34" charset="0"/>
              <a:buChar char="•"/>
            </a:pPr>
            <a:r>
              <a:rPr lang="en-US" sz="1300" dirty="0"/>
              <a:t>2 – News</a:t>
            </a:r>
          </a:p>
          <a:p>
            <a:pPr marL="171450" lvl="4" indent="-171450">
              <a:lnSpc>
                <a:spcPct val="90000"/>
              </a:lnSpc>
              <a:spcBef>
                <a:spcPts val="1000"/>
              </a:spcBef>
              <a:buFont typeface="Arial" panose="020B0604020202020204" pitchFamily="34" charset="0"/>
              <a:buChar char="•"/>
            </a:pPr>
            <a:r>
              <a:rPr lang="en-US" sz="1300" dirty="0"/>
              <a:t>1 – Pro</a:t>
            </a:r>
          </a:p>
          <a:p>
            <a:pPr marL="171450" lvl="4" indent="-171450">
              <a:lnSpc>
                <a:spcPct val="90000"/>
              </a:lnSpc>
              <a:spcBef>
                <a:spcPts val="1000"/>
              </a:spcBef>
              <a:buFont typeface="Arial" panose="020B0604020202020204" pitchFamily="34" charset="0"/>
              <a:buChar char="•"/>
            </a:pPr>
            <a:r>
              <a:rPr lang="en-US" sz="1300" dirty="0"/>
              <a:t>0 – Neutral</a:t>
            </a:r>
          </a:p>
          <a:p>
            <a:pPr marL="171450" lvl="4" indent="-171450">
              <a:lnSpc>
                <a:spcPct val="90000"/>
              </a:lnSpc>
              <a:spcBef>
                <a:spcPts val="1000"/>
              </a:spcBef>
              <a:buFont typeface="Arial" panose="020B0604020202020204" pitchFamily="34" charset="0"/>
              <a:buChar char="•"/>
            </a:pPr>
            <a:r>
              <a:rPr lang="en-US" sz="1300" dirty="0"/>
              <a:t>-1 – Anti</a:t>
            </a:r>
          </a:p>
        </p:txBody>
      </p:sp>
      <p:sp>
        <p:nvSpPr>
          <p:cNvPr id="29" name="Google Shape;273;p21">
            <a:extLst>
              <a:ext uri="{FF2B5EF4-FFF2-40B4-BE49-F238E27FC236}">
                <a16:creationId xmlns:a16="http://schemas.microsoft.com/office/drawing/2014/main" id="{DB957053-CB54-61AD-3001-F058B164ACB1}"/>
              </a:ext>
            </a:extLst>
          </p:cNvPr>
          <p:cNvSpPr txBox="1"/>
          <p:nvPr/>
        </p:nvSpPr>
        <p:spPr>
          <a:xfrm>
            <a:off x="5487468" y="1935168"/>
            <a:ext cx="1248332" cy="796800"/>
          </a:xfrm>
          <a:prstGeom prst="rect">
            <a:avLst/>
          </a:prstGeom>
          <a:noFill/>
          <a:ln>
            <a:noFill/>
          </a:ln>
        </p:spPr>
        <p:txBody>
          <a:bodyPr spcFirstLastPara="1" wrap="square" lIns="91425" tIns="91425" rIns="91425" bIns="91425" anchor="ctr" anchorCtr="0">
            <a:noAutofit/>
          </a:bodyPr>
          <a:lstStyle/>
          <a:p>
            <a:pPr marL="171450" lvl="4" indent="-171450">
              <a:lnSpc>
                <a:spcPct val="90000"/>
              </a:lnSpc>
              <a:spcBef>
                <a:spcPts val="1000"/>
              </a:spcBef>
              <a:buFont typeface="Arial" panose="020B0604020202020204" pitchFamily="34" charset="0"/>
              <a:buChar char="•"/>
            </a:pPr>
            <a:r>
              <a:rPr lang="en-US" sz="1300" dirty="0"/>
              <a:t>15819 rows</a:t>
            </a:r>
          </a:p>
        </p:txBody>
      </p:sp>
      <p:sp>
        <p:nvSpPr>
          <p:cNvPr id="31" name="Google Shape;278;p21">
            <a:extLst>
              <a:ext uri="{FF2B5EF4-FFF2-40B4-BE49-F238E27FC236}">
                <a16:creationId xmlns:a16="http://schemas.microsoft.com/office/drawing/2014/main" id="{B7B82A30-9B15-20AD-1EFD-60FFE56885D7}"/>
              </a:ext>
            </a:extLst>
          </p:cNvPr>
          <p:cNvSpPr txBox="1"/>
          <p:nvPr/>
        </p:nvSpPr>
        <p:spPr>
          <a:xfrm>
            <a:off x="1369375" y="4068743"/>
            <a:ext cx="1381200" cy="43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t>Sentiment Types</a:t>
            </a:r>
            <a:endParaRPr sz="1800" b="1" dirty="0"/>
          </a:p>
        </p:txBody>
      </p:sp>
    </p:spTree>
    <p:extLst>
      <p:ext uri="{BB962C8B-B14F-4D97-AF65-F5344CB8AC3E}">
        <p14:creationId xmlns:p14="http://schemas.microsoft.com/office/powerpoint/2010/main" val="248420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1000"/>
                                        <p:tgtEl>
                                          <p:spTgt spid="256"/>
                                        </p:tgtEl>
                                      </p:cBhvr>
                                    </p:animEffect>
                                    <p:anim calcmode="lin" valueType="num">
                                      <p:cBhvr>
                                        <p:cTn id="8" dur="1000" fill="hold"/>
                                        <p:tgtEl>
                                          <p:spTgt spid="256"/>
                                        </p:tgtEl>
                                        <p:attrNameLst>
                                          <p:attrName>ppt_x</p:attrName>
                                        </p:attrNameLst>
                                      </p:cBhvr>
                                      <p:tavLst>
                                        <p:tav tm="0">
                                          <p:val>
                                            <p:strVal val="#ppt_x"/>
                                          </p:val>
                                        </p:tav>
                                        <p:tav tm="100000">
                                          <p:val>
                                            <p:strVal val="#ppt_x"/>
                                          </p:val>
                                        </p:tav>
                                      </p:tavLst>
                                    </p:anim>
                                    <p:anim calcmode="lin" valueType="num">
                                      <p:cBhvr>
                                        <p:cTn id="9" dur="1000" fill="hold"/>
                                        <p:tgtEl>
                                          <p:spTgt spid="2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4"/>
                                        </p:tgtEl>
                                        <p:attrNameLst>
                                          <p:attrName>style.visibility</p:attrName>
                                        </p:attrNameLst>
                                      </p:cBhvr>
                                      <p:to>
                                        <p:strVal val="visible"/>
                                      </p:to>
                                    </p:set>
                                    <p:animEffect transition="in" filter="fade">
                                      <p:cBhvr>
                                        <p:cTn id="14" dur="1000"/>
                                        <p:tgtEl>
                                          <p:spTgt spid="264"/>
                                        </p:tgtEl>
                                      </p:cBhvr>
                                    </p:animEffect>
                                    <p:anim calcmode="lin" valueType="num">
                                      <p:cBhvr>
                                        <p:cTn id="15" dur="1000" fill="hold"/>
                                        <p:tgtEl>
                                          <p:spTgt spid="264"/>
                                        </p:tgtEl>
                                        <p:attrNameLst>
                                          <p:attrName>ppt_x</p:attrName>
                                        </p:attrNameLst>
                                      </p:cBhvr>
                                      <p:tavLst>
                                        <p:tav tm="0">
                                          <p:val>
                                            <p:strVal val="#ppt_x"/>
                                          </p:val>
                                        </p:tav>
                                        <p:tav tm="100000">
                                          <p:val>
                                            <p:strVal val="#ppt_x"/>
                                          </p:val>
                                        </p:tav>
                                      </p:tavLst>
                                    </p:anim>
                                    <p:anim calcmode="lin" valueType="num">
                                      <p:cBhvr>
                                        <p:cTn id="16" dur="1000" fill="hold"/>
                                        <p:tgtEl>
                                          <p:spTgt spid="26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60"/>
                                        </p:tgtEl>
                                        <p:attrNameLst>
                                          <p:attrName>style.visibility</p:attrName>
                                        </p:attrNameLst>
                                      </p:cBhvr>
                                      <p:to>
                                        <p:strVal val="visible"/>
                                      </p:to>
                                    </p:set>
                                    <p:animEffect transition="in" filter="fade">
                                      <p:cBhvr>
                                        <p:cTn id="21" dur="1000"/>
                                        <p:tgtEl>
                                          <p:spTgt spid="260"/>
                                        </p:tgtEl>
                                      </p:cBhvr>
                                    </p:animEffect>
                                    <p:anim calcmode="lin" valueType="num">
                                      <p:cBhvr>
                                        <p:cTn id="22" dur="1000" fill="hold"/>
                                        <p:tgtEl>
                                          <p:spTgt spid="260"/>
                                        </p:tgtEl>
                                        <p:attrNameLst>
                                          <p:attrName>ppt_x</p:attrName>
                                        </p:attrNameLst>
                                      </p:cBhvr>
                                      <p:tavLst>
                                        <p:tav tm="0">
                                          <p:val>
                                            <p:strVal val="#ppt_x"/>
                                          </p:val>
                                        </p:tav>
                                        <p:tav tm="100000">
                                          <p:val>
                                            <p:strVal val="#ppt_x"/>
                                          </p:val>
                                        </p:tav>
                                      </p:tavLst>
                                    </p:anim>
                                    <p:anim calcmode="lin" valueType="num">
                                      <p:cBhvr>
                                        <p:cTn id="23" dur="1000" fill="hold"/>
                                        <p:tgtEl>
                                          <p:spTgt spid="2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3"/>
        <p:cNvGrpSpPr/>
        <p:nvPr/>
      </p:nvGrpSpPr>
      <p:grpSpPr>
        <a:xfrm>
          <a:off x="0" y="0"/>
          <a:ext cx="0" cy="0"/>
          <a:chOff x="0" y="0"/>
          <a:chExt cx="0" cy="0"/>
        </a:xfrm>
      </p:grpSpPr>
      <p:sp>
        <p:nvSpPr>
          <p:cNvPr id="284" name="Google Shape;284;p22"/>
          <p:cNvSpPr txBox="1">
            <a:spLocks noGrp="1"/>
          </p:cNvSpPr>
          <p:nvPr>
            <p:ph type="title"/>
          </p:nvPr>
        </p:nvSpPr>
        <p:spPr>
          <a:xfrm>
            <a:off x="1208649" y="146950"/>
            <a:ext cx="5291542" cy="589500"/>
          </a:xfrm>
          <a:prstGeom prst="rect">
            <a:avLst/>
          </a:prstGeom>
          <a:effectLst>
            <a:outerShdw blurRad="57150" dist="19050" dir="5400000" algn="bl" rotWithShape="0">
              <a:srgbClr val="1155CC">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1B212C"/>
                </a:solidFill>
              </a:rPr>
              <a:t>Exploratory Data Analysis (EDA)</a:t>
            </a:r>
          </a:p>
        </p:txBody>
      </p:sp>
      <p:sp>
        <p:nvSpPr>
          <p:cNvPr id="285" name="Google Shape;285;p22"/>
          <p:cNvSpPr txBox="1"/>
          <p:nvPr/>
        </p:nvSpPr>
        <p:spPr>
          <a:xfrm>
            <a:off x="6365250" y="1502750"/>
            <a:ext cx="2480100" cy="2485265"/>
          </a:xfrm>
          <a:prstGeom prst="rect">
            <a:avLst/>
          </a:prstGeom>
          <a:noFill/>
          <a:ln>
            <a:noFill/>
          </a:ln>
        </p:spPr>
        <p:txBody>
          <a:bodyPr spcFirstLastPara="1" wrap="square" lIns="91425" tIns="91425" rIns="91425" bIns="91425" anchor="t" anchorCtr="0">
            <a:spAutoFit/>
          </a:bodyPr>
          <a:lstStyle/>
          <a:p>
            <a:pPr marL="146050" lvl="0" algn="just" rtl="0">
              <a:lnSpc>
                <a:spcPct val="115000"/>
              </a:lnSpc>
              <a:spcBef>
                <a:spcPts val="0"/>
              </a:spcBef>
              <a:spcAft>
                <a:spcPts val="0"/>
              </a:spcAft>
              <a:buSzPts val="1300"/>
            </a:pPr>
            <a:r>
              <a:rPr lang="en-US" sz="1300" dirty="0">
                <a:latin typeface="Lato"/>
                <a:ea typeface="Lato"/>
                <a:cs typeface="Lato"/>
                <a:sym typeface="Lato"/>
              </a:rPr>
              <a:t>The data is imbalanced where there are more tweets that are positive (more tweets that suggest people believe in climate change) than the other classes. This means that the model will efficiently predict positive tweets more than the other classes.</a:t>
            </a:r>
          </a:p>
        </p:txBody>
      </p:sp>
      <p:pic>
        <p:nvPicPr>
          <p:cNvPr id="3" name="Picture 2" descr="Chart, bar chart&#10;&#10;Description automatically generated">
            <a:extLst>
              <a:ext uri="{FF2B5EF4-FFF2-40B4-BE49-F238E27FC236}">
                <a16:creationId xmlns:a16="http://schemas.microsoft.com/office/drawing/2014/main" id="{2D3772A6-F942-B84E-0F21-E86AA0E0286A}"/>
              </a:ext>
            </a:extLst>
          </p:cNvPr>
          <p:cNvPicPr>
            <a:picLocks noChangeAspect="1"/>
          </p:cNvPicPr>
          <p:nvPr/>
        </p:nvPicPr>
        <p:blipFill>
          <a:blip r:embed="rId4"/>
          <a:stretch>
            <a:fillRect/>
          </a:stretch>
        </p:blipFill>
        <p:spPr>
          <a:xfrm>
            <a:off x="703400" y="1502750"/>
            <a:ext cx="5796791" cy="2941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85"/>
                                        </p:tgtEl>
                                        <p:attrNameLst>
                                          <p:attrName>style.visibility</p:attrName>
                                        </p:attrNameLst>
                                      </p:cBhvr>
                                      <p:to>
                                        <p:strVal val="visible"/>
                                      </p:to>
                                    </p:set>
                                    <p:animEffect transition="in" filter="fade">
                                      <p:cBhvr>
                                        <p:cTn id="14" dur="5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9"/>
        <p:cNvGrpSpPr/>
        <p:nvPr/>
      </p:nvGrpSpPr>
      <p:grpSpPr>
        <a:xfrm>
          <a:off x="0" y="0"/>
          <a:ext cx="0" cy="0"/>
          <a:chOff x="0" y="0"/>
          <a:chExt cx="0" cy="0"/>
        </a:xfrm>
      </p:grpSpPr>
      <p:sp>
        <p:nvSpPr>
          <p:cNvPr id="332" name="Google Shape;332;p24"/>
          <p:cNvSpPr/>
          <p:nvPr/>
        </p:nvSpPr>
        <p:spPr>
          <a:xfrm>
            <a:off x="658789" y="2086122"/>
            <a:ext cx="1965000" cy="344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dk1"/>
                </a:solidFill>
              </a:rPr>
              <a:t>Data Cleaning</a:t>
            </a:r>
            <a:endParaRPr b="1" dirty="0">
              <a:solidFill>
                <a:schemeClr val="dk1"/>
              </a:solidFill>
            </a:endParaRPr>
          </a:p>
        </p:txBody>
      </p:sp>
      <p:sp>
        <p:nvSpPr>
          <p:cNvPr id="333" name="Google Shape;333;p24"/>
          <p:cNvSpPr/>
          <p:nvPr/>
        </p:nvSpPr>
        <p:spPr>
          <a:xfrm>
            <a:off x="658789" y="3887847"/>
            <a:ext cx="2765700" cy="344100"/>
          </a:xfrm>
          <a:prstGeom prst="rect">
            <a:avLst/>
          </a:prstGeom>
          <a:solidFill>
            <a:srgbClr val="FFAF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dk1"/>
                </a:solidFill>
              </a:rPr>
              <a:t> Removing Repitition</a:t>
            </a:r>
            <a:endParaRPr b="1" dirty="0">
              <a:solidFill>
                <a:schemeClr val="dk1"/>
              </a:solidFill>
            </a:endParaRPr>
          </a:p>
        </p:txBody>
      </p:sp>
      <p:sp>
        <p:nvSpPr>
          <p:cNvPr id="334" name="Google Shape;334;p24"/>
          <p:cNvSpPr/>
          <p:nvPr/>
        </p:nvSpPr>
        <p:spPr>
          <a:xfrm>
            <a:off x="2897751" y="3884907"/>
            <a:ext cx="451959" cy="344085"/>
          </a:xfrm>
          <a:custGeom>
            <a:avLst/>
            <a:gdLst/>
            <a:ahLst/>
            <a:cxnLst/>
            <a:rect l="l" t="t" r="r" b="b"/>
            <a:pathLst>
              <a:path w="15378" h="13369" extrusionOk="0">
                <a:moveTo>
                  <a:pt x="0" y="1"/>
                </a:moveTo>
                <a:lnTo>
                  <a:pt x="12771" y="13369"/>
                </a:lnTo>
                <a:lnTo>
                  <a:pt x="15377" y="13369"/>
                </a:lnTo>
                <a:lnTo>
                  <a:pt x="8017" y="1"/>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4"/>
          <p:cNvSpPr/>
          <p:nvPr/>
        </p:nvSpPr>
        <p:spPr>
          <a:xfrm>
            <a:off x="3105878" y="3815796"/>
            <a:ext cx="1031942" cy="132111"/>
          </a:xfrm>
          <a:custGeom>
            <a:avLst/>
            <a:gdLst/>
            <a:ahLst/>
            <a:cxnLst/>
            <a:rect l="l" t="t" r="r" b="b"/>
            <a:pathLst>
              <a:path w="35112" h="5133" extrusionOk="0">
                <a:moveTo>
                  <a:pt x="17566" y="0"/>
                </a:moveTo>
                <a:cubicBezTo>
                  <a:pt x="7859" y="0"/>
                  <a:pt x="1" y="1154"/>
                  <a:pt x="1" y="2566"/>
                </a:cubicBezTo>
                <a:cubicBezTo>
                  <a:pt x="1" y="3979"/>
                  <a:pt x="7859" y="5132"/>
                  <a:pt x="17566" y="5132"/>
                </a:cubicBezTo>
                <a:cubicBezTo>
                  <a:pt x="27254" y="5132"/>
                  <a:pt x="35112" y="3979"/>
                  <a:pt x="35112" y="2566"/>
                </a:cubicBezTo>
                <a:cubicBezTo>
                  <a:pt x="35112" y="1154"/>
                  <a:pt x="27254" y="0"/>
                  <a:pt x="17566"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a:off x="658789" y="2686809"/>
            <a:ext cx="2276700" cy="344100"/>
          </a:xfrm>
          <a:prstGeom prst="rect">
            <a:avLst/>
          </a:pr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dk1"/>
                </a:solidFill>
              </a:rPr>
              <a:t>Tokenization</a:t>
            </a:r>
            <a:endParaRPr b="1" dirty="0">
              <a:solidFill>
                <a:schemeClr val="dk1"/>
              </a:solidFill>
            </a:endParaRPr>
          </a:p>
        </p:txBody>
      </p:sp>
      <p:sp>
        <p:nvSpPr>
          <p:cNvPr id="337" name="Google Shape;337;p24"/>
          <p:cNvSpPr/>
          <p:nvPr/>
        </p:nvSpPr>
        <p:spPr>
          <a:xfrm>
            <a:off x="658789" y="3288852"/>
            <a:ext cx="2395800" cy="344100"/>
          </a:xfrm>
          <a:prstGeom prst="rect">
            <a:avLst/>
          </a:prstGeom>
          <a:solidFill>
            <a:srgbClr val="85C3F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b="1" dirty="0">
                <a:solidFill>
                  <a:schemeClr val="dk1"/>
                </a:solidFill>
              </a:rPr>
              <a:t>Lametization</a:t>
            </a:r>
            <a:endParaRPr b="1" dirty="0">
              <a:solidFill>
                <a:schemeClr val="dk1"/>
              </a:solidFill>
            </a:endParaRPr>
          </a:p>
        </p:txBody>
      </p:sp>
      <p:sp>
        <p:nvSpPr>
          <p:cNvPr id="338" name="Google Shape;338;p24"/>
          <p:cNvSpPr/>
          <p:nvPr/>
        </p:nvSpPr>
        <p:spPr>
          <a:xfrm>
            <a:off x="2505422" y="3288849"/>
            <a:ext cx="451372" cy="343570"/>
          </a:xfrm>
          <a:custGeom>
            <a:avLst/>
            <a:gdLst/>
            <a:ahLst/>
            <a:cxnLst/>
            <a:rect l="l" t="t" r="r" b="b"/>
            <a:pathLst>
              <a:path w="15358" h="13349" extrusionOk="0">
                <a:moveTo>
                  <a:pt x="0" y="1"/>
                </a:moveTo>
                <a:lnTo>
                  <a:pt x="12771" y="13349"/>
                </a:lnTo>
                <a:lnTo>
                  <a:pt x="15357" y="13349"/>
                </a:lnTo>
                <a:lnTo>
                  <a:pt x="8017" y="1"/>
                </a:ln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24"/>
          <p:cNvSpPr/>
          <p:nvPr/>
        </p:nvSpPr>
        <p:spPr>
          <a:xfrm>
            <a:off x="1875690" y="1818795"/>
            <a:ext cx="3492120" cy="402457"/>
          </a:xfrm>
          <a:custGeom>
            <a:avLst/>
            <a:gdLst/>
            <a:ahLst/>
            <a:cxnLst/>
            <a:rect l="l" t="t" r="r" b="b"/>
            <a:pathLst>
              <a:path w="118820" h="15637" extrusionOk="0">
                <a:moveTo>
                  <a:pt x="59420" y="0"/>
                </a:moveTo>
                <a:cubicBezTo>
                  <a:pt x="26597" y="0"/>
                  <a:pt x="1" y="4019"/>
                  <a:pt x="1" y="8952"/>
                </a:cubicBezTo>
                <a:cubicBezTo>
                  <a:pt x="1" y="11618"/>
                  <a:pt x="7659" y="13985"/>
                  <a:pt x="19794" y="15636"/>
                </a:cubicBezTo>
                <a:cubicBezTo>
                  <a:pt x="30317" y="14204"/>
                  <a:pt x="44182" y="13348"/>
                  <a:pt x="59420" y="13348"/>
                </a:cubicBezTo>
                <a:cubicBezTo>
                  <a:pt x="74638" y="13348"/>
                  <a:pt x="88523" y="14204"/>
                  <a:pt x="99027" y="15636"/>
                </a:cubicBezTo>
                <a:cubicBezTo>
                  <a:pt x="111181" y="13985"/>
                  <a:pt x="118820" y="11618"/>
                  <a:pt x="118820" y="8952"/>
                </a:cubicBezTo>
                <a:cubicBezTo>
                  <a:pt x="118820" y="4019"/>
                  <a:pt x="92223" y="0"/>
                  <a:pt x="59420"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4"/>
          <p:cNvSpPr/>
          <p:nvPr/>
        </p:nvSpPr>
        <p:spPr>
          <a:xfrm>
            <a:off x="2707729" y="3167513"/>
            <a:ext cx="1828793" cy="206852"/>
          </a:xfrm>
          <a:custGeom>
            <a:avLst/>
            <a:gdLst/>
            <a:ahLst/>
            <a:cxnLst/>
            <a:rect l="l" t="t" r="r" b="b"/>
            <a:pathLst>
              <a:path w="62225" h="8037" extrusionOk="0">
                <a:moveTo>
                  <a:pt x="31112" y="0"/>
                </a:moveTo>
                <a:cubicBezTo>
                  <a:pt x="13945" y="0"/>
                  <a:pt x="0" y="1989"/>
                  <a:pt x="0" y="4476"/>
                </a:cubicBezTo>
                <a:cubicBezTo>
                  <a:pt x="0" y="5928"/>
                  <a:pt x="4894" y="7221"/>
                  <a:pt x="12433" y="8037"/>
                </a:cubicBezTo>
                <a:cubicBezTo>
                  <a:pt x="17645" y="7480"/>
                  <a:pt x="24110" y="7142"/>
                  <a:pt x="31112" y="7142"/>
                </a:cubicBezTo>
                <a:cubicBezTo>
                  <a:pt x="38134" y="7142"/>
                  <a:pt x="44599" y="7480"/>
                  <a:pt x="49791" y="8037"/>
                </a:cubicBezTo>
                <a:cubicBezTo>
                  <a:pt x="57351" y="7221"/>
                  <a:pt x="62224" y="5928"/>
                  <a:pt x="62224" y="4476"/>
                </a:cubicBezTo>
                <a:cubicBezTo>
                  <a:pt x="62224" y="1989"/>
                  <a:pt x="48299" y="0"/>
                  <a:pt x="31112"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4"/>
          <p:cNvSpPr/>
          <p:nvPr/>
        </p:nvSpPr>
        <p:spPr>
          <a:xfrm>
            <a:off x="2312461" y="2498268"/>
            <a:ext cx="2618649" cy="286227"/>
          </a:xfrm>
          <a:custGeom>
            <a:avLst/>
            <a:gdLst/>
            <a:ahLst/>
            <a:cxnLst/>
            <a:rect l="l" t="t" r="r" b="b"/>
            <a:pathLst>
              <a:path w="89100" h="11121" extrusionOk="0">
                <a:moveTo>
                  <a:pt x="44560" y="0"/>
                </a:moveTo>
                <a:cubicBezTo>
                  <a:pt x="19953" y="0"/>
                  <a:pt x="1" y="2725"/>
                  <a:pt x="1" y="6127"/>
                </a:cubicBezTo>
                <a:cubicBezTo>
                  <a:pt x="1" y="8196"/>
                  <a:pt x="7440" y="10026"/>
                  <a:pt x="18839" y="11120"/>
                </a:cubicBezTo>
                <a:cubicBezTo>
                  <a:pt x="26120" y="10424"/>
                  <a:pt x="34972" y="10006"/>
                  <a:pt x="44560" y="10006"/>
                </a:cubicBezTo>
                <a:cubicBezTo>
                  <a:pt x="54129" y="10006"/>
                  <a:pt x="63001" y="10424"/>
                  <a:pt x="70262" y="11120"/>
                </a:cubicBezTo>
                <a:cubicBezTo>
                  <a:pt x="81660" y="10026"/>
                  <a:pt x="89100" y="8196"/>
                  <a:pt x="89100" y="6127"/>
                </a:cubicBezTo>
                <a:cubicBezTo>
                  <a:pt x="89100" y="2745"/>
                  <a:pt x="69167" y="0"/>
                  <a:pt x="44560"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a:off x="3552583" y="2620634"/>
            <a:ext cx="308742" cy="108046"/>
          </a:xfrm>
          <a:custGeom>
            <a:avLst/>
            <a:gdLst/>
            <a:ahLst/>
            <a:cxnLst/>
            <a:rect l="l" t="t" r="r" b="b"/>
            <a:pathLst>
              <a:path w="10505" h="4198" extrusionOk="0">
                <a:moveTo>
                  <a:pt x="10445" y="0"/>
                </a:moveTo>
                <a:cubicBezTo>
                  <a:pt x="7819" y="60"/>
                  <a:pt x="5113" y="100"/>
                  <a:pt x="2368" y="100"/>
                </a:cubicBezTo>
                <a:lnTo>
                  <a:pt x="1" y="100"/>
                </a:lnTo>
                <a:lnTo>
                  <a:pt x="10504" y="4198"/>
                </a:lnTo>
                <a:lnTo>
                  <a:pt x="1044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4"/>
          <p:cNvGrpSpPr/>
          <p:nvPr/>
        </p:nvGrpSpPr>
        <p:grpSpPr>
          <a:xfrm>
            <a:off x="3307391" y="1286243"/>
            <a:ext cx="625787" cy="3464027"/>
            <a:chOff x="3118539" y="696039"/>
            <a:chExt cx="581100" cy="3864808"/>
          </a:xfrm>
        </p:grpSpPr>
        <p:sp>
          <p:nvSpPr>
            <p:cNvPr id="344" name="Google Shape;344;p24"/>
            <p:cNvSpPr/>
            <p:nvPr/>
          </p:nvSpPr>
          <p:spPr>
            <a:xfrm rot="10800000">
              <a:off x="3118539" y="4214647"/>
              <a:ext cx="581100" cy="346200"/>
            </a:xfrm>
            <a:prstGeom prst="triangle">
              <a:avLst>
                <a:gd name="adj" fmla="val 50742"/>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4"/>
            <p:cNvSpPr/>
            <p:nvPr/>
          </p:nvSpPr>
          <p:spPr>
            <a:xfrm>
              <a:off x="3216010" y="696039"/>
              <a:ext cx="389700" cy="35247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4"/>
          <p:cNvSpPr/>
          <p:nvPr/>
        </p:nvSpPr>
        <p:spPr>
          <a:xfrm>
            <a:off x="1675734" y="2087104"/>
            <a:ext cx="451372" cy="343570"/>
          </a:xfrm>
          <a:custGeom>
            <a:avLst/>
            <a:gdLst/>
            <a:ahLst/>
            <a:cxnLst/>
            <a:rect l="l" t="t" r="r" b="b"/>
            <a:pathLst>
              <a:path w="15358" h="13349" extrusionOk="0">
                <a:moveTo>
                  <a:pt x="0" y="0"/>
                </a:moveTo>
                <a:lnTo>
                  <a:pt x="12752" y="13348"/>
                </a:lnTo>
                <a:lnTo>
                  <a:pt x="15358" y="13348"/>
                </a:lnTo>
                <a:lnTo>
                  <a:pt x="8017" y="0"/>
                </a:lnTo>
                <a:close/>
              </a:path>
            </a:pathLst>
          </a:custGeom>
          <a:solidFill>
            <a:schemeClr val="tx2">
              <a:lumMod val="50000"/>
              <a:alpha val="173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4"/>
          <p:cNvSpPr/>
          <p:nvPr/>
        </p:nvSpPr>
        <p:spPr>
          <a:xfrm>
            <a:off x="1896735" y="2080952"/>
            <a:ext cx="3451209" cy="542212"/>
          </a:xfrm>
          <a:custGeom>
            <a:avLst/>
            <a:gdLst/>
            <a:ahLst/>
            <a:cxnLst/>
            <a:rect l="l" t="t" r="r" b="b"/>
            <a:pathLst>
              <a:path w="117428" h="21067" extrusionOk="0">
                <a:moveTo>
                  <a:pt x="117427" y="0"/>
                </a:moveTo>
                <a:lnTo>
                  <a:pt x="117427" y="0"/>
                </a:lnTo>
                <a:cubicBezTo>
                  <a:pt x="113469" y="4357"/>
                  <a:pt x="88682" y="7699"/>
                  <a:pt x="58704" y="7699"/>
                </a:cubicBezTo>
                <a:cubicBezTo>
                  <a:pt x="28766" y="7699"/>
                  <a:pt x="4019" y="4357"/>
                  <a:pt x="1" y="20"/>
                </a:cubicBezTo>
                <a:lnTo>
                  <a:pt x="1" y="20"/>
                </a:lnTo>
                <a:lnTo>
                  <a:pt x="7839" y="13886"/>
                </a:lnTo>
                <a:cubicBezTo>
                  <a:pt x="9569" y="17904"/>
                  <a:pt x="31670" y="21067"/>
                  <a:pt x="58704" y="21067"/>
                </a:cubicBezTo>
                <a:cubicBezTo>
                  <a:pt x="85718" y="21067"/>
                  <a:pt x="107839" y="17904"/>
                  <a:pt x="109550" y="13886"/>
                </a:cubicBezTo>
                <a:lnTo>
                  <a:pt x="109669" y="13886"/>
                </a:lnTo>
                <a:lnTo>
                  <a:pt x="117427" y="0"/>
                </a:lnTo>
                <a:close/>
              </a:path>
            </a:pathLst>
          </a:custGeom>
          <a:solidFill>
            <a:schemeClr val="lt2"/>
          </a:solidFill>
          <a:ln>
            <a:noFill/>
          </a:ln>
        </p:spPr>
        <p:txBody>
          <a:bodyPr spcFirstLastPara="1" wrap="square" lIns="91425" tIns="274300"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1</a:t>
            </a:r>
            <a:endParaRPr b="1">
              <a:solidFill>
                <a:srgbClr val="FFFFFF"/>
              </a:solidFill>
              <a:latin typeface="Roboto"/>
              <a:ea typeface="Roboto"/>
              <a:cs typeface="Roboto"/>
              <a:sym typeface="Roboto"/>
            </a:endParaRPr>
          </a:p>
        </p:txBody>
      </p:sp>
      <p:sp>
        <p:nvSpPr>
          <p:cNvPr id="348" name="Google Shape;348;p24"/>
          <p:cNvSpPr/>
          <p:nvPr/>
        </p:nvSpPr>
        <p:spPr>
          <a:xfrm>
            <a:off x="2113092" y="2689255"/>
            <a:ext cx="451959" cy="344059"/>
          </a:xfrm>
          <a:custGeom>
            <a:avLst/>
            <a:gdLst/>
            <a:ahLst/>
            <a:cxnLst/>
            <a:rect l="l" t="t" r="r" b="b"/>
            <a:pathLst>
              <a:path w="15378" h="13368" extrusionOk="0">
                <a:moveTo>
                  <a:pt x="0" y="0"/>
                </a:moveTo>
                <a:lnTo>
                  <a:pt x="12771" y="13368"/>
                </a:lnTo>
                <a:lnTo>
                  <a:pt x="15377" y="13368"/>
                </a:lnTo>
                <a:lnTo>
                  <a:pt x="8017" y="0"/>
                </a:lnTo>
                <a:close/>
              </a:path>
            </a:pathLst>
          </a:custGeom>
          <a:solidFill>
            <a:schemeClr val="accent1">
              <a:lumMod val="75000"/>
              <a:alpha val="173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4"/>
          <p:cNvSpPr/>
          <p:nvPr/>
        </p:nvSpPr>
        <p:spPr>
          <a:xfrm>
            <a:off x="2313049" y="2663130"/>
            <a:ext cx="2618061" cy="500749"/>
          </a:xfrm>
          <a:custGeom>
            <a:avLst/>
            <a:gdLst/>
            <a:ahLst/>
            <a:cxnLst/>
            <a:rect l="l" t="t" r="r" b="b"/>
            <a:pathLst>
              <a:path w="89080" h="19456" extrusionOk="0">
                <a:moveTo>
                  <a:pt x="89080" y="1"/>
                </a:moveTo>
                <a:lnTo>
                  <a:pt x="89080" y="1"/>
                </a:lnTo>
                <a:cubicBezTo>
                  <a:pt x="86076" y="3303"/>
                  <a:pt x="67278" y="5849"/>
                  <a:pt x="44540" y="5849"/>
                </a:cubicBezTo>
                <a:cubicBezTo>
                  <a:pt x="21823" y="5849"/>
                  <a:pt x="3064" y="3303"/>
                  <a:pt x="0" y="20"/>
                </a:cubicBezTo>
                <a:lnTo>
                  <a:pt x="0" y="20"/>
                </a:lnTo>
                <a:lnTo>
                  <a:pt x="7977" y="14005"/>
                </a:lnTo>
                <a:cubicBezTo>
                  <a:pt x="9211" y="17049"/>
                  <a:pt x="25105" y="19456"/>
                  <a:pt x="44540" y="19456"/>
                </a:cubicBezTo>
                <a:cubicBezTo>
                  <a:pt x="63955" y="19456"/>
                  <a:pt x="79850" y="17049"/>
                  <a:pt x="81083" y="14005"/>
                </a:cubicBezTo>
                <a:lnTo>
                  <a:pt x="89080" y="1"/>
                </a:lnTo>
                <a:close/>
              </a:path>
            </a:pathLst>
          </a:custGeom>
          <a:solidFill>
            <a:srgbClr val="6FA8DC"/>
          </a:solidFill>
          <a:ln>
            <a:noFill/>
          </a:ln>
        </p:spPr>
        <p:txBody>
          <a:bodyPr spcFirstLastPara="1" wrap="square" lIns="91425" tIns="228600" rIns="91425" bIns="91425" anchor="ctr" anchorCtr="0">
            <a:noAutofit/>
          </a:bodyPr>
          <a:lstStyle/>
          <a:p>
            <a:pPr marL="0" lvl="0" indent="0" algn="ctr" rtl="0">
              <a:spcBef>
                <a:spcPts val="0"/>
              </a:spcBef>
              <a:spcAft>
                <a:spcPts val="0"/>
              </a:spcAft>
              <a:buNone/>
            </a:pPr>
            <a:r>
              <a:rPr lang="en" b="1" dirty="0">
                <a:solidFill>
                  <a:srgbClr val="FFFFFF"/>
                </a:solidFill>
                <a:latin typeface="Roboto"/>
                <a:ea typeface="Roboto"/>
                <a:cs typeface="Roboto"/>
                <a:sym typeface="Roboto"/>
              </a:rPr>
              <a:t>2</a:t>
            </a:r>
            <a:endParaRPr b="1" dirty="0">
              <a:solidFill>
                <a:srgbClr val="FFFFFF"/>
              </a:solidFill>
              <a:latin typeface="Roboto"/>
              <a:ea typeface="Roboto"/>
              <a:cs typeface="Roboto"/>
              <a:sym typeface="Roboto"/>
            </a:endParaRPr>
          </a:p>
        </p:txBody>
      </p:sp>
      <p:sp>
        <p:nvSpPr>
          <p:cNvPr id="350" name="Google Shape;350;p24"/>
          <p:cNvSpPr/>
          <p:nvPr/>
        </p:nvSpPr>
        <p:spPr>
          <a:xfrm>
            <a:off x="2707729" y="3282208"/>
            <a:ext cx="1828793" cy="449042"/>
          </a:xfrm>
          <a:custGeom>
            <a:avLst/>
            <a:gdLst/>
            <a:ahLst/>
            <a:cxnLst/>
            <a:rect l="l" t="t" r="r" b="b"/>
            <a:pathLst>
              <a:path w="62225" h="17447" extrusionOk="0">
                <a:moveTo>
                  <a:pt x="62224" y="0"/>
                </a:moveTo>
                <a:cubicBezTo>
                  <a:pt x="60136" y="2308"/>
                  <a:pt x="47006" y="4098"/>
                  <a:pt x="31112" y="4098"/>
                </a:cubicBezTo>
                <a:cubicBezTo>
                  <a:pt x="15258" y="4098"/>
                  <a:pt x="2129" y="2328"/>
                  <a:pt x="0" y="20"/>
                </a:cubicBezTo>
                <a:lnTo>
                  <a:pt x="0" y="20"/>
                </a:lnTo>
                <a:lnTo>
                  <a:pt x="7977" y="13647"/>
                </a:lnTo>
                <a:cubicBezTo>
                  <a:pt x="8753" y="15755"/>
                  <a:pt x="18819" y="17446"/>
                  <a:pt x="31112" y="17446"/>
                </a:cubicBezTo>
                <a:cubicBezTo>
                  <a:pt x="43406" y="17446"/>
                  <a:pt x="53472" y="15755"/>
                  <a:pt x="54247" y="13647"/>
                </a:cubicBezTo>
                <a:lnTo>
                  <a:pt x="62224" y="0"/>
                </a:lnTo>
                <a:close/>
              </a:path>
            </a:pathLst>
          </a:custGeom>
          <a:solidFill>
            <a:srgbClr val="85C3FA"/>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3</a:t>
            </a:r>
            <a:endParaRPr b="1">
              <a:solidFill>
                <a:srgbClr val="FFFFFF"/>
              </a:solidFill>
              <a:latin typeface="Roboto"/>
              <a:ea typeface="Roboto"/>
              <a:cs typeface="Roboto"/>
              <a:sym typeface="Roboto"/>
            </a:endParaRPr>
          </a:p>
        </p:txBody>
      </p:sp>
      <p:sp>
        <p:nvSpPr>
          <p:cNvPr id="351" name="Google Shape;351;p24"/>
          <p:cNvSpPr/>
          <p:nvPr/>
        </p:nvSpPr>
        <p:spPr>
          <a:xfrm>
            <a:off x="3105878" y="3881844"/>
            <a:ext cx="1032529" cy="394247"/>
          </a:xfrm>
          <a:custGeom>
            <a:avLst/>
            <a:gdLst/>
            <a:ahLst/>
            <a:cxnLst/>
            <a:rect l="l" t="t" r="r" b="b"/>
            <a:pathLst>
              <a:path w="35132" h="15318" extrusionOk="0">
                <a:moveTo>
                  <a:pt x="1" y="0"/>
                </a:moveTo>
                <a:lnTo>
                  <a:pt x="7481" y="13169"/>
                </a:lnTo>
                <a:cubicBezTo>
                  <a:pt x="7819" y="14363"/>
                  <a:pt x="12215" y="15318"/>
                  <a:pt x="17566" y="15318"/>
                </a:cubicBezTo>
                <a:cubicBezTo>
                  <a:pt x="22917" y="15318"/>
                  <a:pt x="27314" y="14363"/>
                  <a:pt x="27652" y="13169"/>
                </a:cubicBezTo>
                <a:lnTo>
                  <a:pt x="35131" y="0"/>
                </a:lnTo>
                <a:lnTo>
                  <a:pt x="35131" y="0"/>
                </a:lnTo>
                <a:cubicBezTo>
                  <a:pt x="33958" y="1293"/>
                  <a:pt x="26538" y="2308"/>
                  <a:pt x="17566" y="2308"/>
                </a:cubicBezTo>
                <a:cubicBezTo>
                  <a:pt x="8614" y="2308"/>
                  <a:pt x="1214" y="1313"/>
                  <a:pt x="1" y="0"/>
                </a:cubicBezTo>
                <a:close/>
              </a:path>
            </a:pathLst>
          </a:custGeom>
          <a:solidFill>
            <a:srgbClr val="FFAF6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4</a:t>
            </a:r>
            <a:endParaRPr b="1">
              <a:solidFill>
                <a:srgbClr val="FFFFFF"/>
              </a:solidFill>
              <a:latin typeface="Roboto"/>
              <a:ea typeface="Roboto"/>
              <a:cs typeface="Roboto"/>
              <a:sym typeface="Roboto"/>
            </a:endParaRPr>
          </a:p>
        </p:txBody>
      </p:sp>
      <p:sp>
        <p:nvSpPr>
          <p:cNvPr id="352" name="Google Shape;352;p24"/>
          <p:cNvSpPr txBox="1"/>
          <p:nvPr/>
        </p:nvSpPr>
        <p:spPr>
          <a:xfrm>
            <a:off x="860249" y="207000"/>
            <a:ext cx="6285985" cy="421500"/>
          </a:xfrm>
          <a:prstGeom prst="rect">
            <a:avLst/>
          </a:prstGeom>
          <a:noFill/>
          <a:ln>
            <a:noFill/>
          </a:ln>
          <a:effectLst>
            <a:outerShdw blurRad="57150" dist="19050" dir="5400000" algn="bl" rotWithShape="0">
              <a:srgbClr val="1155CC">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000000"/>
                </a:solidFill>
              </a:rPr>
              <a:t>Data </a:t>
            </a:r>
            <a:r>
              <a:rPr lang="en" sz="2400" b="1" dirty="0"/>
              <a:t>Preprocessing and Data Engineering </a:t>
            </a:r>
            <a:endParaRPr sz="2400" b="1" dirty="0">
              <a:solidFill>
                <a:srgbClr val="000000"/>
              </a:solidFill>
            </a:endParaRPr>
          </a:p>
        </p:txBody>
      </p:sp>
      <p:sp>
        <p:nvSpPr>
          <p:cNvPr id="353" name="Google Shape;353;p24"/>
          <p:cNvSpPr/>
          <p:nvPr/>
        </p:nvSpPr>
        <p:spPr>
          <a:xfrm>
            <a:off x="6019571" y="2129790"/>
            <a:ext cx="2672400" cy="484200"/>
          </a:xfrm>
          <a:prstGeom prst="rect">
            <a:avLst/>
          </a:prstGeom>
          <a:noFill/>
          <a:ln>
            <a:noFill/>
          </a:ln>
        </p:spPr>
        <p:txBody>
          <a:bodyPr spcFirstLastPara="1" wrap="square" lIns="182875" tIns="91425" rIns="137150" bIns="91425" anchor="ctr" anchorCtr="0">
            <a:noAutofit/>
          </a:bodyPr>
          <a:lstStyle/>
          <a:p>
            <a:pPr marL="0" lvl="0" indent="0" algn="just" rtl="0">
              <a:spcBef>
                <a:spcPts val="0"/>
              </a:spcBef>
              <a:spcAft>
                <a:spcPts val="0"/>
              </a:spcAft>
              <a:buNone/>
            </a:pPr>
            <a:r>
              <a:rPr lang="en-US" sz="1300" dirty="0" err="1"/>
              <a:t>S</a:t>
            </a:r>
            <a:r>
              <a:rPr lang="en-US" sz="1300" dirty="0" err="1">
                <a:solidFill>
                  <a:srgbClr val="000000"/>
                </a:solidFill>
              </a:rPr>
              <a:t>topwords</a:t>
            </a:r>
            <a:r>
              <a:rPr lang="en-US" sz="1300" dirty="0">
                <a:solidFill>
                  <a:srgbClr val="000000"/>
                </a:solidFill>
              </a:rPr>
              <a:t> such as 'a', 'the', 'and’, etc. were removed</a:t>
            </a:r>
            <a:endParaRPr sz="1300" dirty="0">
              <a:solidFill>
                <a:srgbClr val="000000"/>
              </a:solidFill>
            </a:endParaRPr>
          </a:p>
        </p:txBody>
      </p:sp>
      <p:sp>
        <p:nvSpPr>
          <p:cNvPr id="354" name="Google Shape;354;p24"/>
          <p:cNvSpPr/>
          <p:nvPr/>
        </p:nvSpPr>
        <p:spPr>
          <a:xfrm>
            <a:off x="6031022" y="2687108"/>
            <a:ext cx="2672400" cy="484200"/>
          </a:xfrm>
          <a:prstGeom prst="rect">
            <a:avLst/>
          </a:prstGeom>
          <a:noFill/>
          <a:ln>
            <a:noFill/>
          </a:ln>
        </p:spPr>
        <p:txBody>
          <a:bodyPr spcFirstLastPara="1" wrap="square" lIns="182875" tIns="91425" rIns="137150" bIns="91425" anchor="ctr" anchorCtr="0">
            <a:noAutofit/>
          </a:bodyPr>
          <a:lstStyle/>
          <a:p>
            <a:pPr marL="0" lvl="0" indent="0" algn="just" rtl="0">
              <a:spcBef>
                <a:spcPts val="0"/>
              </a:spcBef>
              <a:spcAft>
                <a:spcPts val="0"/>
              </a:spcAft>
              <a:buNone/>
            </a:pPr>
            <a:r>
              <a:rPr lang="en" sz="1300" dirty="0"/>
              <a:t>Words in a sentences were split into individual words and tokenized </a:t>
            </a:r>
            <a:endParaRPr sz="1500" dirty="0">
              <a:solidFill>
                <a:srgbClr val="000000"/>
              </a:solidFill>
            </a:endParaRPr>
          </a:p>
        </p:txBody>
      </p:sp>
      <p:sp>
        <p:nvSpPr>
          <p:cNvPr id="355" name="Google Shape;355;p24"/>
          <p:cNvSpPr/>
          <p:nvPr/>
        </p:nvSpPr>
        <p:spPr>
          <a:xfrm>
            <a:off x="6031169" y="3244426"/>
            <a:ext cx="2672400" cy="749400"/>
          </a:xfrm>
          <a:prstGeom prst="rect">
            <a:avLst/>
          </a:prstGeom>
          <a:noFill/>
          <a:ln>
            <a:noFill/>
          </a:ln>
        </p:spPr>
        <p:txBody>
          <a:bodyPr spcFirstLastPara="1" wrap="square" lIns="182875" tIns="91425" rIns="137150" bIns="91425" anchor="ctr" anchorCtr="0">
            <a:noAutofit/>
          </a:bodyPr>
          <a:lstStyle/>
          <a:p>
            <a:pPr marL="0" lvl="0" indent="0" algn="just" rtl="0">
              <a:spcBef>
                <a:spcPts val="0"/>
              </a:spcBef>
              <a:spcAft>
                <a:spcPts val="0"/>
              </a:spcAft>
              <a:buNone/>
            </a:pPr>
            <a:r>
              <a:rPr lang="en-US" sz="1300" dirty="0"/>
              <a:t>Words were stemmed</a:t>
            </a:r>
            <a:r>
              <a:rPr lang="en-US" sz="1300" dirty="0">
                <a:solidFill>
                  <a:srgbClr val="000000"/>
                </a:solidFill>
              </a:rPr>
              <a:t> to their root form (</a:t>
            </a:r>
            <a:r>
              <a:rPr lang="en-US" sz="1300" dirty="0" err="1">
                <a:solidFill>
                  <a:srgbClr val="000000"/>
                </a:solidFill>
              </a:rPr>
              <a:t>eg</a:t>
            </a:r>
            <a:r>
              <a:rPr lang="en-US" sz="1300" dirty="0">
                <a:solidFill>
                  <a:srgbClr val="000000"/>
                </a:solidFill>
              </a:rPr>
              <a:t>: ‘computation’ was stemmed to ‘compute’)</a:t>
            </a:r>
            <a:endParaRPr sz="1300" dirty="0">
              <a:solidFill>
                <a:srgbClr val="000000"/>
              </a:solidFill>
            </a:endParaRPr>
          </a:p>
        </p:txBody>
      </p:sp>
      <p:sp>
        <p:nvSpPr>
          <p:cNvPr id="356" name="Google Shape;356;p24"/>
          <p:cNvSpPr/>
          <p:nvPr/>
        </p:nvSpPr>
        <p:spPr>
          <a:xfrm>
            <a:off x="6031169" y="3993826"/>
            <a:ext cx="2416263" cy="394248"/>
          </a:xfrm>
          <a:prstGeom prst="rect">
            <a:avLst/>
          </a:prstGeom>
          <a:noFill/>
          <a:ln>
            <a:noFill/>
          </a:ln>
        </p:spPr>
        <p:txBody>
          <a:bodyPr spcFirstLastPara="1" wrap="square" lIns="182875" tIns="91425" rIns="137150" bIns="91425" anchor="ctr" anchorCtr="0">
            <a:noAutofit/>
          </a:bodyPr>
          <a:lstStyle/>
          <a:p>
            <a:pPr marL="0" lvl="0" indent="0" algn="just" rtl="0">
              <a:spcBef>
                <a:spcPts val="0"/>
              </a:spcBef>
              <a:spcAft>
                <a:spcPts val="0"/>
              </a:spcAft>
              <a:buNone/>
            </a:pPr>
            <a:r>
              <a:rPr lang="en" sz="1300" dirty="0"/>
              <a:t>Duplicated words were removed from the datasets</a:t>
            </a:r>
            <a:endParaRPr sz="1300" dirty="0">
              <a:solidFill>
                <a:srgbClr val="000000"/>
              </a:solidFill>
            </a:endParaRPr>
          </a:p>
        </p:txBody>
      </p:sp>
      <p:cxnSp>
        <p:nvCxnSpPr>
          <p:cNvPr id="357" name="Google Shape;357;p24"/>
          <p:cNvCxnSpPr>
            <a:stCxn id="353" idx="1"/>
          </p:cNvCxnSpPr>
          <p:nvPr/>
        </p:nvCxnSpPr>
        <p:spPr>
          <a:xfrm rot="10800000">
            <a:off x="5193371" y="2371890"/>
            <a:ext cx="826200" cy="0"/>
          </a:xfrm>
          <a:prstGeom prst="straightConnector1">
            <a:avLst/>
          </a:prstGeom>
          <a:noFill/>
          <a:ln w="19050" cap="flat" cmpd="sng">
            <a:solidFill>
              <a:schemeClr val="lt2"/>
            </a:solidFill>
            <a:prstDash val="solid"/>
            <a:round/>
            <a:headEnd type="oval" w="med" len="med"/>
            <a:tailEnd type="none" w="med" len="med"/>
          </a:ln>
        </p:spPr>
      </p:cxnSp>
      <p:cxnSp>
        <p:nvCxnSpPr>
          <p:cNvPr id="358" name="Google Shape;358;p24"/>
          <p:cNvCxnSpPr>
            <a:stCxn id="354" idx="1"/>
          </p:cNvCxnSpPr>
          <p:nvPr/>
        </p:nvCxnSpPr>
        <p:spPr>
          <a:xfrm rot="10800000">
            <a:off x="4778222" y="2929208"/>
            <a:ext cx="1252800" cy="0"/>
          </a:xfrm>
          <a:prstGeom prst="straightConnector1">
            <a:avLst/>
          </a:prstGeom>
          <a:noFill/>
          <a:ln w="19050" cap="flat" cmpd="sng">
            <a:solidFill>
              <a:srgbClr val="6FA8DC"/>
            </a:solidFill>
            <a:prstDash val="solid"/>
            <a:round/>
            <a:headEnd type="oval" w="med" len="med"/>
            <a:tailEnd type="none" w="med" len="med"/>
          </a:ln>
        </p:spPr>
      </p:cxnSp>
      <p:cxnSp>
        <p:nvCxnSpPr>
          <p:cNvPr id="359" name="Google Shape;359;p24"/>
          <p:cNvCxnSpPr>
            <a:stCxn id="355" idx="1"/>
          </p:cNvCxnSpPr>
          <p:nvPr/>
        </p:nvCxnSpPr>
        <p:spPr>
          <a:xfrm rot="10800000">
            <a:off x="4377869" y="3619126"/>
            <a:ext cx="1653300" cy="0"/>
          </a:xfrm>
          <a:prstGeom prst="straightConnector1">
            <a:avLst/>
          </a:prstGeom>
          <a:noFill/>
          <a:ln w="19050" cap="flat" cmpd="sng">
            <a:solidFill>
              <a:srgbClr val="85C3FA"/>
            </a:solidFill>
            <a:prstDash val="solid"/>
            <a:round/>
            <a:headEnd type="oval" w="med" len="med"/>
            <a:tailEnd type="none" w="med" len="med"/>
          </a:ln>
        </p:spPr>
      </p:cxnSp>
      <p:cxnSp>
        <p:nvCxnSpPr>
          <p:cNvPr id="360" name="Google Shape;360;p24"/>
          <p:cNvCxnSpPr/>
          <p:nvPr/>
        </p:nvCxnSpPr>
        <p:spPr>
          <a:xfrm rot="10800000">
            <a:off x="4018571" y="4137552"/>
            <a:ext cx="2001000" cy="0"/>
          </a:xfrm>
          <a:prstGeom prst="straightConnector1">
            <a:avLst/>
          </a:prstGeom>
          <a:noFill/>
          <a:ln w="19050" cap="flat" cmpd="sng">
            <a:solidFill>
              <a:srgbClr val="FFAF69"/>
            </a:solidFill>
            <a:prstDash val="solid"/>
            <a:round/>
            <a:headEnd type="oval"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2"/>
                                        </p:tgtEl>
                                        <p:attrNameLst>
                                          <p:attrName>style.visibility</p:attrName>
                                        </p:attrNameLst>
                                      </p:cBhvr>
                                      <p:to>
                                        <p:strVal val="visible"/>
                                      </p:to>
                                    </p:set>
                                    <p:animEffect transition="in" filter="fade">
                                      <p:cBhvr>
                                        <p:cTn id="7" dur="1000"/>
                                        <p:tgtEl>
                                          <p:spTgt spid="332"/>
                                        </p:tgtEl>
                                      </p:cBhvr>
                                    </p:animEffect>
                                    <p:anim calcmode="lin" valueType="num">
                                      <p:cBhvr>
                                        <p:cTn id="8" dur="1000" fill="hold"/>
                                        <p:tgtEl>
                                          <p:spTgt spid="332"/>
                                        </p:tgtEl>
                                        <p:attrNameLst>
                                          <p:attrName>ppt_x</p:attrName>
                                        </p:attrNameLst>
                                      </p:cBhvr>
                                      <p:tavLst>
                                        <p:tav tm="0">
                                          <p:val>
                                            <p:strVal val="#ppt_x"/>
                                          </p:val>
                                        </p:tav>
                                        <p:tav tm="100000">
                                          <p:val>
                                            <p:strVal val="#ppt_x"/>
                                          </p:val>
                                        </p:tav>
                                      </p:tavLst>
                                    </p:anim>
                                    <p:anim calcmode="lin" valueType="num">
                                      <p:cBhvr>
                                        <p:cTn id="9" dur="1000" fill="hold"/>
                                        <p:tgtEl>
                                          <p:spTgt spid="33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7"/>
                                        </p:tgtEl>
                                        <p:attrNameLst>
                                          <p:attrName>style.visibility</p:attrName>
                                        </p:attrNameLst>
                                      </p:cBhvr>
                                      <p:to>
                                        <p:strVal val="visible"/>
                                      </p:to>
                                    </p:set>
                                    <p:animEffect transition="in" filter="fade">
                                      <p:cBhvr>
                                        <p:cTn id="12" dur="1000"/>
                                        <p:tgtEl>
                                          <p:spTgt spid="347"/>
                                        </p:tgtEl>
                                      </p:cBhvr>
                                    </p:animEffect>
                                    <p:anim calcmode="lin" valueType="num">
                                      <p:cBhvr>
                                        <p:cTn id="13" dur="1000" fill="hold"/>
                                        <p:tgtEl>
                                          <p:spTgt spid="347"/>
                                        </p:tgtEl>
                                        <p:attrNameLst>
                                          <p:attrName>ppt_x</p:attrName>
                                        </p:attrNameLst>
                                      </p:cBhvr>
                                      <p:tavLst>
                                        <p:tav tm="0">
                                          <p:val>
                                            <p:strVal val="#ppt_x"/>
                                          </p:val>
                                        </p:tav>
                                        <p:tav tm="100000">
                                          <p:val>
                                            <p:strVal val="#ppt_x"/>
                                          </p:val>
                                        </p:tav>
                                      </p:tavLst>
                                    </p:anim>
                                    <p:anim calcmode="lin" valueType="num">
                                      <p:cBhvr>
                                        <p:cTn id="14" dur="1000" fill="hold"/>
                                        <p:tgtEl>
                                          <p:spTgt spid="34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57"/>
                                        </p:tgtEl>
                                        <p:attrNameLst>
                                          <p:attrName>style.visibility</p:attrName>
                                        </p:attrNameLst>
                                      </p:cBhvr>
                                      <p:to>
                                        <p:strVal val="visible"/>
                                      </p:to>
                                    </p:set>
                                    <p:animEffect transition="in" filter="fade">
                                      <p:cBhvr>
                                        <p:cTn id="17" dur="1000"/>
                                        <p:tgtEl>
                                          <p:spTgt spid="357"/>
                                        </p:tgtEl>
                                      </p:cBhvr>
                                    </p:animEffect>
                                    <p:anim calcmode="lin" valueType="num">
                                      <p:cBhvr>
                                        <p:cTn id="18" dur="1000" fill="hold"/>
                                        <p:tgtEl>
                                          <p:spTgt spid="357"/>
                                        </p:tgtEl>
                                        <p:attrNameLst>
                                          <p:attrName>ppt_x</p:attrName>
                                        </p:attrNameLst>
                                      </p:cBhvr>
                                      <p:tavLst>
                                        <p:tav tm="0">
                                          <p:val>
                                            <p:strVal val="#ppt_x"/>
                                          </p:val>
                                        </p:tav>
                                        <p:tav tm="100000">
                                          <p:val>
                                            <p:strVal val="#ppt_x"/>
                                          </p:val>
                                        </p:tav>
                                      </p:tavLst>
                                    </p:anim>
                                    <p:anim calcmode="lin" valueType="num">
                                      <p:cBhvr>
                                        <p:cTn id="19" dur="1000" fill="hold"/>
                                        <p:tgtEl>
                                          <p:spTgt spid="35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53"/>
                                        </p:tgtEl>
                                        <p:attrNameLst>
                                          <p:attrName>style.visibility</p:attrName>
                                        </p:attrNameLst>
                                      </p:cBhvr>
                                      <p:to>
                                        <p:strVal val="visible"/>
                                      </p:to>
                                    </p:set>
                                    <p:animEffect transition="in" filter="fade">
                                      <p:cBhvr>
                                        <p:cTn id="22" dur="1000"/>
                                        <p:tgtEl>
                                          <p:spTgt spid="353"/>
                                        </p:tgtEl>
                                      </p:cBhvr>
                                    </p:animEffect>
                                    <p:anim calcmode="lin" valueType="num">
                                      <p:cBhvr>
                                        <p:cTn id="23" dur="1000" fill="hold"/>
                                        <p:tgtEl>
                                          <p:spTgt spid="353"/>
                                        </p:tgtEl>
                                        <p:attrNameLst>
                                          <p:attrName>ppt_x</p:attrName>
                                        </p:attrNameLst>
                                      </p:cBhvr>
                                      <p:tavLst>
                                        <p:tav tm="0">
                                          <p:val>
                                            <p:strVal val="#ppt_x"/>
                                          </p:val>
                                        </p:tav>
                                        <p:tav tm="100000">
                                          <p:val>
                                            <p:strVal val="#ppt_x"/>
                                          </p:val>
                                        </p:tav>
                                      </p:tavLst>
                                    </p:anim>
                                    <p:anim calcmode="lin" valueType="num">
                                      <p:cBhvr>
                                        <p:cTn id="24" dur="1000" fill="hold"/>
                                        <p:tgtEl>
                                          <p:spTgt spid="35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36"/>
                                        </p:tgtEl>
                                        <p:attrNameLst>
                                          <p:attrName>style.visibility</p:attrName>
                                        </p:attrNameLst>
                                      </p:cBhvr>
                                      <p:to>
                                        <p:strVal val="visible"/>
                                      </p:to>
                                    </p:set>
                                    <p:animEffect transition="in" filter="fade">
                                      <p:cBhvr>
                                        <p:cTn id="29" dur="1000"/>
                                        <p:tgtEl>
                                          <p:spTgt spid="336"/>
                                        </p:tgtEl>
                                      </p:cBhvr>
                                    </p:animEffect>
                                    <p:anim calcmode="lin" valueType="num">
                                      <p:cBhvr>
                                        <p:cTn id="30" dur="1000" fill="hold"/>
                                        <p:tgtEl>
                                          <p:spTgt spid="336"/>
                                        </p:tgtEl>
                                        <p:attrNameLst>
                                          <p:attrName>ppt_x</p:attrName>
                                        </p:attrNameLst>
                                      </p:cBhvr>
                                      <p:tavLst>
                                        <p:tav tm="0">
                                          <p:val>
                                            <p:strVal val="#ppt_x"/>
                                          </p:val>
                                        </p:tav>
                                        <p:tav tm="100000">
                                          <p:val>
                                            <p:strVal val="#ppt_x"/>
                                          </p:val>
                                        </p:tav>
                                      </p:tavLst>
                                    </p:anim>
                                    <p:anim calcmode="lin" valueType="num">
                                      <p:cBhvr>
                                        <p:cTn id="31" dur="1000" fill="hold"/>
                                        <p:tgtEl>
                                          <p:spTgt spid="33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49"/>
                                        </p:tgtEl>
                                        <p:attrNameLst>
                                          <p:attrName>style.visibility</p:attrName>
                                        </p:attrNameLst>
                                      </p:cBhvr>
                                      <p:to>
                                        <p:strVal val="visible"/>
                                      </p:to>
                                    </p:set>
                                    <p:animEffect transition="in" filter="fade">
                                      <p:cBhvr>
                                        <p:cTn id="34" dur="1000"/>
                                        <p:tgtEl>
                                          <p:spTgt spid="349"/>
                                        </p:tgtEl>
                                      </p:cBhvr>
                                    </p:animEffect>
                                    <p:anim calcmode="lin" valueType="num">
                                      <p:cBhvr>
                                        <p:cTn id="35" dur="1000" fill="hold"/>
                                        <p:tgtEl>
                                          <p:spTgt spid="349"/>
                                        </p:tgtEl>
                                        <p:attrNameLst>
                                          <p:attrName>ppt_x</p:attrName>
                                        </p:attrNameLst>
                                      </p:cBhvr>
                                      <p:tavLst>
                                        <p:tav tm="0">
                                          <p:val>
                                            <p:strVal val="#ppt_x"/>
                                          </p:val>
                                        </p:tav>
                                        <p:tav tm="100000">
                                          <p:val>
                                            <p:strVal val="#ppt_x"/>
                                          </p:val>
                                        </p:tav>
                                      </p:tavLst>
                                    </p:anim>
                                    <p:anim calcmode="lin" valueType="num">
                                      <p:cBhvr>
                                        <p:cTn id="36" dur="1000" fill="hold"/>
                                        <p:tgtEl>
                                          <p:spTgt spid="34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58"/>
                                        </p:tgtEl>
                                        <p:attrNameLst>
                                          <p:attrName>style.visibility</p:attrName>
                                        </p:attrNameLst>
                                      </p:cBhvr>
                                      <p:to>
                                        <p:strVal val="visible"/>
                                      </p:to>
                                    </p:set>
                                    <p:animEffect transition="in" filter="fade">
                                      <p:cBhvr>
                                        <p:cTn id="39" dur="1000"/>
                                        <p:tgtEl>
                                          <p:spTgt spid="358"/>
                                        </p:tgtEl>
                                      </p:cBhvr>
                                    </p:animEffect>
                                    <p:anim calcmode="lin" valueType="num">
                                      <p:cBhvr>
                                        <p:cTn id="40" dur="1000" fill="hold"/>
                                        <p:tgtEl>
                                          <p:spTgt spid="358"/>
                                        </p:tgtEl>
                                        <p:attrNameLst>
                                          <p:attrName>ppt_x</p:attrName>
                                        </p:attrNameLst>
                                      </p:cBhvr>
                                      <p:tavLst>
                                        <p:tav tm="0">
                                          <p:val>
                                            <p:strVal val="#ppt_x"/>
                                          </p:val>
                                        </p:tav>
                                        <p:tav tm="100000">
                                          <p:val>
                                            <p:strVal val="#ppt_x"/>
                                          </p:val>
                                        </p:tav>
                                      </p:tavLst>
                                    </p:anim>
                                    <p:anim calcmode="lin" valueType="num">
                                      <p:cBhvr>
                                        <p:cTn id="41" dur="1000" fill="hold"/>
                                        <p:tgtEl>
                                          <p:spTgt spid="35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54"/>
                                        </p:tgtEl>
                                        <p:attrNameLst>
                                          <p:attrName>style.visibility</p:attrName>
                                        </p:attrNameLst>
                                      </p:cBhvr>
                                      <p:to>
                                        <p:strVal val="visible"/>
                                      </p:to>
                                    </p:set>
                                    <p:animEffect transition="in" filter="fade">
                                      <p:cBhvr>
                                        <p:cTn id="44" dur="1000"/>
                                        <p:tgtEl>
                                          <p:spTgt spid="354"/>
                                        </p:tgtEl>
                                      </p:cBhvr>
                                    </p:animEffect>
                                    <p:anim calcmode="lin" valueType="num">
                                      <p:cBhvr>
                                        <p:cTn id="45" dur="1000" fill="hold"/>
                                        <p:tgtEl>
                                          <p:spTgt spid="354"/>
                                        </p:tgtEl>
                                        <p:attrNameLst>
                                          <p:attrName>ppt_x</p:attrName>
                                        </p:attrNameLst>
                                      </p:cBhvr>
                                      <p:tavLst>
                                        <p:tav tm="0">
                                          <p:val>
                                            <p:strVal val="#ppt_x"/>
                                          </p:val>
                                        </p:tav>
                                        <p:tav tm="100000">
                                          <p:val>
                                            <p:strVal val="#ppt_x"/>
                                          </p:val>
                                        </p:tav>
                                      </p:tavLst>
                                    </p:anim>
                                    <p:anim calcmode="lin" valueType="num">
                                      <p:cBhvr>
                                        <p:cTn id="46" dur="1000" fill="hold"/>
                                        <p:tgtEl>
                                          <p:spTgt spid="35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337"/>
                                        </p:tgtEl>
                                        <p:attrNameLst>
                                          <p:attrName>style.visibility</p:attrName>
                                        </p:attrNameLst>
                                      </p:cBhvr>
                                      <p:to>
                                        <p:strVal val="visible"/>
                                      </p:to>
                                    </p:set>
                                    <p:animEffect transition="in" filter="fade">
                                      <p:cBhvr>
                                        <p:cTn id="51" dur="1000"/>
                                        <p:tgtEl>
                                          <p:spTgt spid="337"/>
                                        </p:tgtEl>
                                      </p:cBhvr>
                                    </p:animEffect>
                                    <p:anim calcmode="lin" valueType="num">
                                      <p:cBhvr>
                                        <p:cTn id="52" dur="1000" fill="hold"/>
                                        <p:tgtEl>
                                          <p:spTgt spid="337"/>
                                        </p:tgtEl>
                                        <p:attrNameLst>
                                          <p:attrName>ppt_x</p:attrName>
                                        </p:attrNameLst>
                                      </p:cBhvr>
                                      <p:tavLst>
                                        <p:tav tm="0">
                                          <p:val>
                                            <p:strVal val="#ppt_x"/>
                                          </p:val>
                                        </p:tav>
                                        <p:tav tm="100000">
                                          <p:val>
                                            <p:strVal val="#ppt_x"/>
                                          </p:val>
                                        </p:tav>
                                      </p:tavLst>
                                    </p:anim>
                                    <p:anim calcmode="lin" valueType="num">
                                      <p:cBhvr>
                                        <p:cTn id="53" dur="1000" fill="hold"/>
                                        <p:tgtEl>
                                          <p:spTgt spid="337"/>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50"/>
                                        </p:tgtEl>
                                        <p:attrNameLst>
                                          <p:attrName>style.visibility</p:attrName>
                                        </p:attrNameLst>
                                      </p:cBhvr>
                                      <p:to>
                                        <p:strVal val="visible"/>
                                      </p:to>
                                    </p:set>
                                    <p:animEffect transition="in" filter="fade">
                                      <p:cBhvr>
                                        <p:cTn id="56" dur="1000"/>
                                        <p:tgtEl>
                                          <p:spTgt spid="350"/>
                                        </p:tgtEl>
                                      </p:cBhvr>
                                    </p:animEffect>
                                    <p:anim calcmode="lin" valueType="num">
                                      <p:cBhvr>
                                        <p:cTn id="57" dur="1000" fill="hold"/>
                                        <p:tgtEl>
                                          <p:spTgt spid="350"/>
                                        </p:tgtEl>
                                        <p:attrNameLst>
                                          <p:attrName>ppt_x</p:attrName>
                                        </p:attrNameLst>
                                      </p:cBhvr>
                                      <p:tavLst>
                                        <p:tav tm="0">
                                          <p:val>
                                            <p:strVal val="#ppt_x"/>
                                          </p:val>
                                        </p:tav>
                                        <p:tav tm="100000">
                                          <p:val>
                                            <p:strVal val="#ppt_x"/>
                                          </p:val>
                                        </p:tav>
                                      </p:tavLst>
                                    </p:anim>
                                    <p:anim calcmode="lin" valueType="num">
                                      <p:cBhvr>
                                        <p:cTn id="58" dur="1000" fill="hold"/>
                                        <p:tgtEl>
                                          <p:spTgt spid="350"/>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59"/>
                                        </p:tgtEl>
                                        <p:attrNameLst>
                                          <p:attrName>style.visibility</p:attrName>
                                        </p:attrNameLst>
                                      </p:cBhvr>
                                      <p:to>
                                        <p:strVal val="visible"/>
                                      </p:to>
                                    </p:set>
                                    <p:animEffect transition="in" filter="fade">
                                      <p:cBhvr>
                                        <p:cTn id="61" dur="1000"/>
                                        <p:tgtEl>
                                          <p:spTgt spid="359"/>
                                        </p:tgtEl>
                                      </p:cBhvr>
                                    </p:animEffect>
                                    <p:anim calcmode="lin" valueType="num">
                                      <p:cBhvr>
                                        <p:cTn id="62" dur="1000" fill="hold"/>
                                        <p:tgtEl>
                                          <p:spTgt spid="359"/>
                                        </p:tgtEl>
                                        <p:attrNameLst>
                                          <p:attrName>ppt_x</p:attrName>
                                        </p:attrNameLst>
                                      </p:cBhvr>
                                      <p:tavLst>
                                        <p:tav tm="0">
                                          <p:val>
                                            <p:strVal val="#ppt_x"/>
                                          </p:val>
                                        </p:tav>
                                        <p:tav tm="100000">
                                          <p:val>
                                            <p:strVal val="#ppt_x"/>
                                          </p:val>
                                        </p:tav>
                                      </p:tavLst>
                                    </p:anim>
                                    <p:anim calcmode="lin" valueType="num">
                                      <p:cBhvr>
                                        <p:cTn id="63" dur="1000" fill="hold"/>
                                        <p:tgtEl>
                                          <p:spTgt spid="359"/>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55"/>
                                        </p:tgtEl>
                                        <p:attrNameLst>
                                          <p:attrName>style.visibility</p:attrName>
                                        </p:attrNameLst>
                                      </p:cBhvr>
                                      <p:to>
                                        <p:strVal val="visible"/>
                                      </p:to>
                                    </p:set>
                                    <p:animEffect transition="in" filter="fade">
                                      <p:cBhvr>
                                        <p:cTn id="66" dur="1000"/>
                                        <p:tgtEl>
                                          <p:spTgt spid="355"/>
                                        </p:tgtEl>
                                      </p:cBhvr>
                                    </p:animEffect>
                                    <p:anim calcmode="lin" valueType="num">
                                      <p:cBhvr>
                                        <p:cTn id="67" dur="1000" fill="hold"/>
                                        <p:tgtEl>
                                          <p:spTgt spid="355"/>
                                        </p:tgtEl>
                                        <p:attrNameLst>
                                          <p:attrName>ppt_x</p:attrName>
                                        </p:attrNameLst>
                                      </p:cBhvr>
                                      <p:tavLst>
                                        <p:tav tm="0">
                                          <p:val>
                                            <p:strVal val="#ppt_x"/>
                                          </p:val>
                                        </p:tav>
                                        <p:tav tm="100000">
                                          <p:val>
                                            <p:strVal val="#ppt_x"/>
                                          </p:val>
                                        </p:tav>
                                      </p:tavLst>
                                    </p:anim>
                                    <p:anim calcmode="lin" valueType="num">
                                      <p:cBhvr>
                                        <p:cTn id="68" dur="1000" fill="hold"/>
                                        <p:tgtEl>
                                          <p:spTgt spid="355"/>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33"/>
                                        </p:tgtEl>
                                        <p:attrNameLst>
                                          <p:attrName>style.visibility</p:attrName>
                                        </p:attrNameLst>
                                      </p:cBhvr>
                                      <p:to>
                                        <p:strVal val="visible"/>
                                      </p:to>
                                    </p:set>
                                    <p:animEffect transition="in" filter="fade">
                                      <p:cBhvr>
                                        <p:cTn id="73" dur="1000"/>
                                        <p:tgtEl>
                                          <p:spTgt spid="333"/>
                                        </p:tgtEl>
                                      </p:cBhvr>
                                    </p:animEffect>
                                    <p:anim calcmode="lin" valueType="num">
                                      <p:cBhvr>
                                        <p:cTn id="74" dur="1000" fill="hold"/>
                                        <p:tgtEl>
                                          <p:spTgt spid="333"/>
                                        </p:tgtEl>
                                        <p:attrNameLst>
                                          <p:attrName>ppt_x</p:attrName>
                                        </p:attrNameLst>
                                      </p:cBhvr>
                                      <p:tavLst>
                                        <p:tav tm="0">
                                          <p:val>
                                            <p:strVal val="#ppt_x"/>
                                          </p:val>
                                        </p:tav>
                                        <p:tav tm="100000">
                                          <p:val>
                                            <p:strVal val="#ppt_x"/>
                                          </p:val>
                                        </p:tav>
                                      </p:tavLst>
                                    </p:anim>
                                    <p:anim calcmode="lin" valueType="num">
                                      <p:cBhvr>
                                        <p:cTn id="75" dur="1000" fill="hold"/>
                                        <p:tgtEl>
                                          <p:spTgt spid="333"/>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351"/>
                                        </p:tgtEl>
                                        <p:attrNameLst>
                                          <p:attrName>style.visibility</p:attrName>
                                        </p:attrNameLst>
                                      </p:cBhvr>
                                      <p:to>
                                        <p:strVal val="visible"/>
                                      </p:to>
                                    </p:set>
                                    <p:animEffect transition="in" filter="fade">
                                      <p:cBhvr>
                                        <p:cTn id="78" dur="1000"/>
                                        <p:tgtEl>
                                          <p:spTgt spid="351"/>
                                        </p:tgtEl>
                                      </p:cBhvr>
                                    </p:animEffect>
                                    <p:anim calcmode="lin" valueType="num">
                                      <p:cBhvr>
                                        <p:cTn id="79" dur="1000" fill="hold"/>
                                        <p:tgtEl>
                                          <p:spTgt spid="351"/>
                                        </p:tgtEl>
                                        <p:attrNameLst>
                                          <p:attrName>ppt_x</p:attrName>
                                        </p:attrNameLst>
                                      </p:cBhvr>
                                      <p:tavLst>
                                        <p:tav tm="0">
                                          <p:val>
                                            <p:strVal val="#ppt_x"/>
                                          </p:val>
                                        </p:tav>
                                        <p:tav tm="100000">
                                          <p:val>
                                            <p:strVal val="#ppt_x"/>
                                          </p:val>
                                        </p:tav>
                                      </p:tavLst>
                                    </p:anim>
                                    <p:anim calcmode="lin" valueType="num">
                                      <p:cBhvr>
                                        <p:cTn id="80" dur="1000" fill="hold"/>
                                        <p:tgtEl>
                                          <p:spTgt spid="351"/>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360"/>
                                        </p:tgtEl>
                                        <p:attrNameLst>
                                          <p:attrName>style.visibility</p:attrName>
                                        </p:attrNameLst>
                                      </p:cBhvr>
                                      <p:to>
                                        <p:strVal val="visible"/>
                                      </p:to>
                                    </p:set>
                                    <p:animEffect transition="in" filter="fade">
                                      <p:cBhvr>
                                        <p:cTn id="83" dur="1000"/>
                                        <p:tgtEl>
                                          <p:spTgt spid="360"/>
                                        </p:tgtEl>
                                      </p:cBhvr>
                                    </p:animEffect>
                                    <p:anim calcmode="lin" valueType="num">
                                      <p:cBhvr>
                                        <p:cTn id="84" dur="1000" fill="hold"/>
                                        <p:tgtEl>
                                          <p:spTgt spid="360"/>
                                        </p:tgtEl>
                                        <p:attrNameLst>
                                          <p:attrName>ppt_x</p:attrName>
                                        </p:attrNameLst>
                                      </p:cBhvr>
                                      <p:tavLst>
                                        <p:tav tm="0">
                                          <p:val>
                                            <p:strVal val="#ppt_x"/>
                                          </p:val>
                                        </p:tav>
                                        <p:tav tm="100000">
                                          <p:val>
                                            <p:strVal val="#ppt_x"/>
                                          </p:val>
                                        </p:tav>
                                      </p:tavLst>
                                    </p:anim>
                                    <p:anim calcmode="lin" valueType="num">
                                      <p:cBhvr>
                                        <p:cTn id="85" dur="1000" fill="hold"/>
                                        <p:tgtEl>
                                          <p:spTgt spid="360"/>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356"/>
                                        </p:tgtEl>
                                        <p:attrNameLst>
                                          <p:attrName>style.visibility</p:attrName>
                                        </p:attrNameLst>
                                      </p:cBhvr>
                                      <p:to>
                                        <p:strVal val="visible"/>
                                      </p:to>
                                    </p:set>
                                    <p:animEffect transition="in" filter="fade">
                                      <p:cBhvr>
                                        <p:cTn id="88" dur="1000"/>
                                        <p:tgtEl>
                                          <p:spTgt spid="356"/>
                                        </p:tgtEl>
                                      </p:cBhvr>
                                    </p:animEffect>
                                    <p:anim calcmode="lin" valueType="num">
                                      <p:cBhvr>
                                        <p:cTn id="89" dur="1000" fill="hold"/>
                                        <p:tgtEl>
                                          <p:spTgt spid="356"/>
                                        </p:tgtEl>
                                        <p:attrNameLst>
                                          <p:attrName>ppt_x</p:attrName>
                                        </p:attrNameLst>
                                      </p:cBhvr>
                                      <p:tavLst>
                                        <p:tav tm="0">
                                          <p:val>
                                            <p:strVal val="#ppt_x"/>
                                          </p:val>
                                        </p:tav>
                                        <p:tav tm="100000">
                                          <p:val>
                                            <p:strVal val="#ppt_x"/>
                                          </p:val>
                                        </p:tav>
                                      </p:tavLst>
                                    </p:anim>
                                    <p:anim calcmode="lin" valueType="num">
                                      <p:cBhvr>
                                        <p:cTn id="90" dur="1000" fill="hold"/>
                                        <p:tgtEl>
                                          <p:spTgt spid="3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animBg="1"/>
      <p:bldP spid="333" grpId="0" animBg="1"/>
      <p:bldP spid="336" grpId="0" animBg="1"/>
      <p:bldP spid="337" grpId="0" animBg="1"/>
      <p:bldP spid="347" grpId="0" animBg="1"/>
      <p:bldP spid="349" grpId="0" animBg="1"/>
      <p:bldP spid="350" grpId="0" animBg="1"/>
      <p:bldP spid="351" grpId="0" animBg="1"/>
      <p:bldP spid="353" grpId="0"/>
      <p:bldP spid="354" grpId="0"/>
      <p:bldP spid="355" grpId="0"/>
      <p:bldP spid="35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0"/>
        <p:cNvGrpSpPr/>
        <p:nvPr/>
      </p:nvGrpSpPr>
      <p:grpSpPr>
        <a:xfrm>
          <a:off x="0" y="0"/>
          <a:ext cx="0" cy="0"/>
          <a:chOff x="0" y="0"/>
          <a:chExt cx="0" cy="0"/>
        </a:xfrm>
      </p:grpSpPr>
      <p:sp>
        <p:nvSpPr>
          <p:cNvPr id="291" name="Google Shape;291;p23"/>
          <p:cNvSpPr txBox="1">
            <a:spLocks noGrp="1"/>
          </p:cNvSpPr>
          <p:nvPr>
            <p:ph type="title"/>
          </p:nvPr>
        </p:nvSpPr>
        <p:spPr>
          <a:xfrm>
            <a:off x="1188925" y="127200"/>
            <a:ext cx="7038900" cy="914100"/>
          </a:xfrm>
          <a:prstGeom prst="rect">
            <a:avLst/>
          </a:prstGeom>
          <a:effectLst>
            <a:outerShdw blurRad="57150" dist="19050" dir="5400000" algn="bl" rotWithShape="0">
              <a:srgbClr val="1155CC">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latin typeface="Arial"/>
                <a:ea typeface="Arial"/>
                <a:cs typeface="Arial"/>
                <a:sym typeface="Arial"/>
              </a:rPr>
              <a:t>Machine Learning Algorithms</a:t>
            </a:r>
            <a:endParaRPr b="1" dirty="0">
              <a:solidFill>
                <a:schemeClr val="dk1"/>
              </a:solidFill>
              <a:latin typeface="Arial"/>
              <a:ea typeface="Arial"/>
              <a:cs typeface="Arial"/>
              <a:sym typeface="Arial"/>
            </a:endParaRPr>
          </a:p>
        </p:txBody>
      </p:sp>
      <p:grpSp>
        <p:nvGrpSpPr>
          <p:cNvPr id="293" name="Google Shape;293;p23"/>
          <p:cNvGrpSpPr/>
          <p:nvPr/>
        </p:nvGrpSpPr>
        <p:grpSpPr>
          <a:xfrm>
            <a:off x="1948070" y="616226"/>
            <a:ext cx="5068956" cy="4400074"/>
            <a:chOff x="2981965" y="1264277"/>
            <a:chExt cx="3180215" cy="3138383"/>
          </a:xfrm>
        </p:grpSpPr>
        <p:sp>
          <p:nvSpPr>
            <p:cNvPr id="294" name="Google Shape;294;p23"/>
            <p:cNvSpPr/>
            <p:nvPr/>
          </p:nvSpPr>
          <p:spPr>
            <a:xfrm>
              <a:off x="3243847" y="1504967"/>
              <a:ext cx="2656973" cy="2656973"/>
            </a:xfrm>
            <a:custGeom>
              <a:avLst/>
              <a:gdLst/>
              <a:ahLst/>
              <a:cxnLst/>
              <a:rect l="l" t="t" r="r" b="b"/>
              <a:pathLst>
                <a:path w="91778" h="91778" extrusionOk="0">
                  <a:moveTo>
                    <a:pt x="21739" y="1"/>
                  </a:moveTo>
                  <a:lnTo>
                    <a:pt x="21739" y="597"/>
                  </a:lnTo>
                  <a:lnTo>
                    <a:pt x="23852" y="597"/>
                  </a:lnTo>
                  <a:lnTo>
                    <a:pt x="23852" y="1"/>
                  </a:lnTo>
                  <a:close/>
                  <a:moveTo>
                    <a:pt x="25964" y="1"/>
                  </a:moveTo>
                  <a:lnTo>
                    <a:pt x="25964" y="597"/>
                  </a:lnTo>
                  <a:lnTo>
                    <a:pt x="28077" y="597"/>
                  </a:lnTo>
                  <a:lnTo>
                    <a:pt x="28077" y="1"/>
                  </a:lnTo>
                  <a:close/>
                  <a:moveTo>
                    <a:pt x="30189" y="1"/>
                  </a:moveTo>
                  <a:lnTo>
                    <a:pt x="30189" y="597"/>
                  </a:lnTo>
                  <a:lnTo>
                    <a:pt x="32302" y="597"/>
                  </a:lnTo>
                  <a:lnTo>
                    <a:pt x="32302" y="1"/>
                  </a:lnTo>
                  <a:close/>
                  <a:moveTo>
                    <a:pt x="34414" y="1"/>
                  </a:moveTo>
                  <a:lnTo>
                    <a:pt x="34414" y="597"/>
                  </a:lnTo>
                  <a:lnTo>
                    <a:pt x="36527" y="597"/>
                  </a:lnTo>
                  <a:lnTo>
                    <a:pt x="36527" y="1"/>
                  </a:lnTo>
                  <a:close/>
                  <a:moveTo>
                    <a:pt x="38639" y="1"/>
                  </a:moveTo>
                  <a:lnTo>
                    <a:pt x="38639" y="597"/>
                  </a:lnTo>
                  <a:lnTo>
                    <a:pt x="40752" y="597"/>
                  </a:lnTo>
                  <a:lnTo>
                    <a:pt x="40752" y="1"/>
                  </a:lnTo>
                  <a:close/>
                  <a:moveTo>
                    <a:pt x="42864" y="1"/>
                  </a:moveTo>
                  <a:lnTo>
                    <a:pt x="42864" y="597"/>
                  </a:lnTo>
                  <a:lnTo>
                    <a:pt x="44977" y="597"/>
                  </a:lnTo>
                  <a:lnTo>
                    <a:pt x="44977" y="1"/>
                  </a:lnTo>
                  <a:close/>
                  <a:moveTo>
                    <a:pt x="47090" y="1"/>
                  </a:moveTo>
                  <a:lnTo>
                    <a:pt x="47090" y="597"/>
                  </a:lnTo>
                  <a:lnTo>
                    <a:pt x="49202" y="597"/>
                  </a:lnTo>
                  <a:lnTo>
                    <a:pt x="49202" y="1"/>
                  </a:lnTo>
                  <a:close/>
                  <a:moveTo>
                    <a:pt x="51315" y="1"/>
                  </a:moveTo>
                  <a:lnTo>
                    <a:pt x="51315" y="597"/>
                  </a:lnTo>
                  <a:lnTo>
                    <a:pt x="53427" y="597"/>
                  </a:lnTo>
                  <a:lnTo>
                    <a:pt x="53427" y="1"/>
                  </a:lnTo>
                  <a:close/>
                  <a:moveTo>
                    <a:pt x="55540" y="1"/>
                  </a:moveTo>
                  <a:lnTo>
                    <a:pt x="55540" y="597"/>
                  </a:lnTo>
                  <a:lnTo>
                    <a:pt x="57652" y="597"/>
                  </a:lnTo>
                  <a:lnTo>
                    <a:pt x="57652" y="1"/>
                  </a:lnTo>
                  <a:close/>
                  <a:moveTo>
                    <a:pt x="59765" y="1"/>
                  </a:moveTo>
                  <a:lnTo>
                    <a:pt x="59765" y="597"/>
                  </a:lnTo>
                  <a:lnTo>
                    <a:pt x="61877" y="597"/>
                  </a:lnTo>
                  <a:lnTo>
                    <a:pt x="61877" y="1"/>
                  </a:lnTo>
                  <a:close/>
                  <a:moveTo>
                    <a:pt x="64008" y="1"/>
                  </a:moveTo>
                  <a:lnTo>
                    <a:pt x="64008" y="597"/>
                  </a:lnTo>
                  <a:lnTo>
                    <a:pt x="66120" y="597"/>
                  </a:lnTo>
                  <a:lnTo>
                    <a:pt x="66120" y="1"/>
                  </a:lnTo>
                  <a:close/>
                  <a:moveTo>
                    <a:pt x="68233" y="1"/>
                  </a:moveTo>
                  <a:lnTo>
                    <a:pt x="68233" y="597"/>
                  </a:lnTo>
                  <a:lnTo>
                    <a:pt x="70345" y="597"/>
                  </a:lnTo>
                  <a:lnTo>
                    <a:pt x="70345" y="1"/>
                  </a:lnTo>
                  <a:close/>
                  <a:moveTo>
                    <a:pt x="18218" y="1"/>
                  </a:moveTo>
                  <a:cubicBezTo>
                    <a:pt x="17966" y="1"/>
                    <a:pt x="17731" y="1"/>
                    <a:pt x="17496" y="19"/>
                  </a:cubicBezTo>
                  <a:lnTo>
                    <a:pt x="17514" y="615"/>
                  </a:lnTo>
                  <a:cubicBezTo>
                    <a:pt x="17749" y="615"/>
                    <a:pt x="17984" y="597"/>
                    <a:pt x="18218" y="597"/>
                  </a:cubicBezTo>
                  <a:lnTo>
                    <a:pt x="19609" y="597"/>
                  </a:lnTo>
                  <a:lnTo>
                    <a:pt x="19609" y="1"/>
                  </a:lnTo>
                  <a:close/>
                  <a:moveTo>
                    <a:pt x="72458" y="1"/>
                  </a:moveTo>
                  <a:lnTo>
                    <a:pt x="72458" y="597"/>
                  </a:lnTo>
                  <a:lnTo>
                    <a:pt x="73559" y="597"/>
                  </a:lnTo>
                  <a:cubicBezTo>
                    <a:pt x="73884" y="597"/>
                    <a:pt x="74227" y="615"/>
                    <a:pt x="74552" y="633"/>
                  </a:cubicBezTo>
                  <a:lnTo>
                    <a:pt x="74588" y="37"/>
                  </a:lnTo>
                  <a:cubicBezTo>
                    <a:pt x="74245" y="19"/>
                    <a:pt x="73902" y="1"/>
                    <a:pt x="73559" y="1"/>
                  </a:cubicBezTo>
                  <a:close/>
                  <a:moveTo>
                    <a:pt x="15348" y="218"/>
                  </a:moveTo>
                  <a:cubicBezTo>
                    <a:pt x="14643" y="326"/>
                    <a:pt x="13939" y="488"/>
                    <a:pt x="13253" y="687"/>
                  </a:cubicBezTo>
                  <a:lnTo>
                    <a:pt x="13416" y="1265"/>
                  </a:lnTo>
                  <a:cubicBezTo>
                    <a:pt x="14084" y="1066"/>
                    <a:pt x="14770" y="922"/>
                    <a:pt x="15456" y="813"/>
                  </a:cubicBezTo>
                  <a:lnTo>
                    <a:pt x="15348" y="218"/>
                  </a:lnTo>
                  <a:close/>
                  <a:moveTo>
                    <a:pt x="76719" y="272"/>
                  </a:moveTo>
                  <a:lnTo>
                    <a:pt x="76611" y="868"/>
                  </a:lnTo>
                  <a:cubicBezTo>
                    <a:pt x="77297" y="994"/>
                    <a:pt x="77965" y="1138"/>
                    <a:pt x="78633" y="1337"/>
                  </a:cubicBezTo>
                  <a:lnTo>
                    <a:pt x="78795" y="777"/>
                  </a:lnTo>
                  <a:cubicBezTo>
                    <a:pt x="78127" y="561"/>
                    <a:pt x="77423" y="398"/>
                    <a:pt x="76719" y="272"/>
                  </a:cubicBezTo>
                  <a:close/>
                  <a:moveTo>
                    <a:pt x="11231" y="1391"/>
                  </a:moveTo>
                  <a:cubicBezTo>
                    <a:pt x="10563" y="1662"/>
                    <a:pt x="9931" y="1969"/>
                    <a:pt x="9299" y="2330"/>
                  </a:cubicBezTo>
                  <a:lnTo>
                    <a:pt x="9588" y="2854"/>
                  </a:lnTo>
                  <a:cubicBezTo>
                    <a:pt x="10202" y="2511"/>
                    <a:pt x="10816" y="2204"/>
                    <a:pt x="11466" y="1951"/>
                  </a:cubicBezTo>
                  <a:lnTo>
                    <a:pt x="11231" y="1391"/>
                  </a:lnTo>
                  <a:close/>
                  <a:moveTo>
                    <a:pt x="80818" y="1499"/>
                  </a:moveTo>
                  <a:lnTo>
                    <a:pt x="80583" y="2059"/>
                  </a:lnTo>
                  <a:cubicBezTo>
                    <a:pt x="81215" y="2330"/>
                    <a:pt x="81829" y="2655"/>
                    <a:pt x="82425" y="2998"/>
                  </a:cubicBezTo>
                  <a:lnTo>
                    <a:pt x="82732" y="2474"/>
                  </a:lnTo>
                  <a:cubicBezTo>
                    <a:pt x="82118" y="2113"/>
                    <a:pt x="81468" y="1788"/>
                    <a:pt x="80818" y="1499"/>
                  </a:cubicBezTo>
                  <a:close/>
                  <a:moveTo>
                    <a:pt x="7493" y="3486"/>
                  </a:moveTo>
                  <a:cubicBezTo>
                    <a:pt x="6916" y="3901"/>
                    <a:pt x="6356" y="4370"/>
                    <a:pt x="5832" y="4858"/>
                  </a:cubicBezTo>
                  <a:lnTo>
                    <a:pt x="6247" y="5291"/>
                  </a:lnTo>
                  <a:cubicBezTo>
                    <a:pt x="6753" y="4822"/>
                    <a:pt x="7295" y="4370"/>
                    <a:pt x="7854" y="3973"/>
                  </a:cubicBezTo>
                  <a:lnTo>
                    <a:pt x="7493" y="3486"/>
                  </a:lnTo>
                  <a:close/>
                  <a:moveTo>
                    <a:pt x="84519" y="3666"/>
                  </a:moveTo>
                  <a:lnTo>
                    <a:pt x="84158" y="4154"/>
                  </a:lnTo>
                  <a:cubicBezTo>
                    <a:pt x="84718" y="4569"/>
                    <a:pt x="85241" y="5020"/>
                    <a:pt x="85747" y="5490"/>
                  </a:cubicBezTo>
                  <a:lnTo>
                    <a:pt x="86162" y="5056"/>
                  </a:lnTo>
                  <a:cubicBezTo>
                    <a:pt x="85639" y="4569"/>
                    <a:pt x="85097" y="4099"/>
                    <a:pt x="84519" y="3666"/>
                  </a:cubicBezTo>
                  <a:close/>
                  <a:moveTo>
                    <a:pt x="4352" y="6393"/>
                  </a:moveTo>
                  <a:cubicBezTo>
                    <a:pt x="3882" y="6934"/>
                    <a:pt x="3449" y="7512"/>
                    <a:pt x="3052" y="8108"/>
                  </a:cubicBezTo>
                  <a:lnTo>
                    <a:pt x="3557" y="8451"/>
                  </a:lnTo>
                  <a:cubicBezTo>
                    <a:pt x="3936" y="7873"/>
                    <a:pt x="4352" y="7313"/>
                    <a:pt x="4803" y="6790"/>
                  </a:cubicBezTo>
                  <a:lnTo>
                    <a:pt x="4352" y="6393"/>
                  </a:lnTo>
                  <a:close/>
                  <a:moveTo>
                    <a:pt x="87625" y="6645"/>
                  </a:moveTo>
                  <a:lnTo>
                    <a:pt x="87155" y="7024"/>
                  </a:lnTo>
                  <a:cubicBezTo>
                    <a:pt x="87589" y="7548"/>
                    <a:pt x="88004" y="8108"/>
                    <a:pt x="88383" y="8704"/>
                  </a:cubicBezTo>
                  <a:lnTo>
                    <a:pt x="88889" y="8379"/>
                  </a:lnTo>
                  <a:cubicBezTo>
                    <a:pt x="88491" y="7765"/>
                    <a:pt x="88076" y="7187"/>
                    <a:pt x="87625" y="6645"/>
                  </a:cubicBezTo>
                  <a:close/>
                  <a:moveTo>
                    <a:pt x="1968" y="9968"/>
                  </a:moveTo>
                  <a:cubicBezTo>
                    <a:pt x="1643" y="10600"/>
                    <a:pt x="1354" y="11268"/>
                    <a:pt x="1102" y="11936"/>
                  </a:cubicBezTo>
                  <a:lnTo>
                    <a:pt x="1679" y="12134"/>
                  </a:lnTo>
                  <a:cubicBezTo>
                    <a:pt x="1914" y="11502"/>
                    <a:pt x="2185" y="10852"/>
                    <a:pt x="2510" y="10238"/>
                  </a:cubicBezTo>
                  <a:lnTo>
                    <a:pt x="1968" y="9968"/>
                  </a:lnTo>
                  <a:close/>
                  <a:moveTo>
                    <a:pt x="89936" y="10238"/>
                  </a:moveTo>
                  <a:lnTo>
                    <a:pt x="89394" y="10509"/>
                  </a:lnTo>
                  <a:cubicBezTo>
                    <a:pt x="89701" y="11123"/>
                    <a:pt x="89972" y="11773"/>
                    <a:pt x="90189" y="12423"/>
                  </a:cubicBezTo>
                  <a:lnTo>
                    <a:pt x="90766" y="12225"/>
                  </a:lnTo>
                  <a:cubicBezTo>
                    <a:pt x="90532" y="11556"/>
                    <a:pt x="90243" y="10888"/>
                    <a:pt x="89936" y="10238"/>
                  </a:cubicBezTo>
                  <a:close/>
                  <a:moveTo>
                    <a:pt x="488" y="13994"/>
                  </a:moveTo>
                  <a:cubicBezTo>
                    <a:pt x="325" y="14680"/>
                    <a:pt x="199" y="15402"/>
                    <a:pt x="109" y="16106"/>
                  </a:cubicBezTo>
                  <a:lnTo>
                    <a:pt x="722" y="16179"/>
                  </a:lnTo>
                  <a:cubicBezTo>
                    <a:pt x="795" y="15493"/>
                    <a:pt x="921" y="14806"/>
                    <a:pt x="1065" y="14120"/>
                  </a:cubicBezTo>
                  <a:lnTo>
                    <a:pt x="488" y="13994"/>
                  </a:lnTo>
                  <a:close/>
                  <a:moveTo>
                    <a:pt x="91344" y="14283"/>
                  </a:moveTo>
                  <a:lnTo>
                    <a:pt x="90766" y="14427"/>
                  </a:lnTo>
                  <a:cubicBezTo>
                    <a:pt x="90911" y="15095"/>
                    <a:pt x="91019" y="15781"/>
                    <a:pt x="91091" y="16468"/>
                  </a:cubicBezTo>
                  <a:lnTo>
                    <a:pt x="91687" y="16413"/>
                  </a:lnTo>
                  <a:cubicBezTo>
                    <a:pt x="91615" y="15691"/>
                    <a:pt x="91507" y="14987"/>
                    <a:pt x="91344" y="14283"/>
                  </a:cubicBezTo>
                  <a:close/>
                  <a:moveTo>
                    <a:pt x="0" y="18255"/>
                  </a:moveTo>
                  <a:lnTo>
                    <a:pt x="0" y="20368"/>
                  </a:lnTo>
                  <a:lnTo>
                    <a:pt x="596" y="20368"/>
                  </a:lnTo>
                  <a:lnTo>
                    <a:pt x="596" y="18255"/>
                  </a:lnTo>
                  <a:close/>
                  <a:moveTo>
                    <a:pt x="91164" y="18544"/>
                  </a:moveTo>
                  <a:lnTo>
                    <a:pt x="91164" y="20657"/>
                  </a:lnTo>
                  <a:lnTo>
                    <a:pt x="91777" y="20657"/>
                  </a:lnTo>
                  <a:lnTo>
                    <a:pt x="91777" y="18544"/>
                  </a:lnTo>
                  <a:close/>
                  <a:moveTo>
                    <a:pt x="0" y="22480"/>
                  </a:moveTo>
                  <a:lnTo>
                    <a:pt x="0" y="24593"/>
                  </a:lnTo>
                  <a:lnTo>
                    <a:pt x="596" y="24593"/>
                  </a:lnTo>
                  <a:lnTo>
                    <a:pt x="596" y="22480"/>
                  </a:lnTo>
                  <a:close/>
                  <a:moveTo>
                    <a:pt x="91164" y="22769"/>
                  </a:moveTo>
                  <a:lnTo>
                    <a:pt x="91164" y="24882"/>
                  </a:lnTo>
                  <a:lnTo>
                    <a:pt x="91777" y="24882"/>
                  </a:lnTo>
                  <a:lnTo>
                    <a:pt x="91777" y="22769"/>
                  </a:lnTo>
                  <a:close/>
                  <a:moveTo>
                    <a:pt x="0" y="26705"/>
                  </a:moveTo>
                  <a:lnTo>
                    <a:pt x="0" y="28818"/>
                  </a:lnTo>
                  <a:lnTo>
                    <a:pt x="596" y="28818"/>
                  </a:lnTo>
                  <a:lnTo>
                    <a:pt x="596" y="26705"/>
                  </a:lnTo>
                  <a:close/>
                  <a:moveTo>
                    <a:pt x="91164" y="27012"/>
                  </a:moveTo>
                  <a:lnTo>
                    <a:pt x="91164" y="29125"/>
                  </a:lnTo>
                  <a:lnTo>
                    <a:pt x="91777" y="29125"/>
                  </a:lnTo>
                  <a:lnTo>
                    <a:pt x="91777" y="27012"/>
                  </a:lnTo>
                  <a:close/>
                  <a:moveTo>
                    <a:pt x="0" y="30930"/>
                  </a:moveTo>
                  <a:lnTo>
                    <a:pt x="0" y="33043"/>
                  </a:lnTo>
                  <a:lnTo>
                    <a:pt x="596" y="33043"/>
                  </a:lnTo>
                  <a:lnTo>
                    <a:pt x="596" y="30930"/>
                  </a:lnTo>
                  <a:close/>
                  <a:moveTo>
                    <a:pt x="91164" y="31237"/>
                  </a:moveTo>
                  <a:lnTo>
                    <a:pt x="91164" y="33350"/>
                  </a:lnTo>
                  <a:lnTo>
                    <a:pt x="91777" y="33350"/>
                  </a:lnTo>
                  <a:lnTo>
                    <a:pt x="91777" y="31237"/>
                  </a:lnTo>
                  <a:close/>
                  <a:moveTo>
                    <a:pt x="0" y="35155"/>
                  </a:moveTo>
                  <a:lnTo>
                    <a:pt x="0" y="37268"/>
                  </a:lnTo>
                  <a:lnTo>
                    <a:pt x="596" y="37268"/>
                  </a:lnTo>
                  <a:lnTo>
                    <a:pt x="596" y="35155"/>
                  </a:lnTo>
                  <a:close/>
                  <a:moveTo>
                    <a:pt x="91164" y="35462"/>
                  </a:moveTo>
                  <a:lnTo>
                    <a:pt x="91164" y="37575"/>
                  </a:lnTo>
                  <a:lnTo>
                    <a:pt x="91777" y="37575"/>
                  </a:lnTo>
                  <a:lnTo>
                    <a:pt x="91777" y="35462"/>
                  </a:lnTo>
                  <a:close/>
                  <a:moveTo>
                    <a:pt x="0" y="39380"/>
                  </a:moveTo>
                  <a:lnTo>
                    <a:pt x="0" y="41493"/>
                  </a:lnTo>
                  <a:lnTo>
                    <a:pt x="596" y="41493"/>
                  </a:lnTo>
                  <a:lnTo>
                    <a:pt x="596" y="39380"/>
                  </a:lnTo>
                  <a:close/>
                  <a:moveTo>
                    <a:pt x="91164" y="39687"/>
                  </a:moveTo>
                  <a:lnTo>
                    <a:pt x="91164" y="41800"/>
                  </a:lnTo>
                  <a:lnTo>
                    <a:pt x="91777" y="41800"/>
                  </a:lnTo>
                  <a:lnTo>
                    <a:pt x="91777" y="39687"/>
                  </a:lnTo>
                  <a:close/>
                  <a:moveTo>
                    <a:pt x="0" y="43605"/>
                  </a:moveTo>
                  <a:lnTo>
                    <a:pt x="0" y="45718"/>
                  </a:lnTo>
                  <a:lnTo>
                    <a:pt x="596" y="45718"/>
                  </a:lnTo>
                  <a:lnTo>
                    <a:pt x="596" y="43605"/>
                  </a:lnTo>
                  <a:close/>
                  <a:moveTo>
                    <a:pt x="91164" y="43912"/>
                  </a:moveTo>
                  <a:lnTo>
                    <a:pt x="91164" y="46025"/>
                  </a:lnTo>
                  <a:lnTo>
                    <a:pt x="91777" y="46025"/>
                  </a:lnTo>
                  <a:lnTo>
                    <a:pt x="91777" y="43912"/>
                  </a:lnTo>
                  <a:close/>
                  <a:moveTo>
                    <a:pt x="0" y="47830"/>
                  </a:moveTo>
                  <a:lnTo>
                    <a:pt x="0" y="49943"/>
                  </a:lnTo>
                  <a:lnTo>
                    <a:pt x="596" y="49943"/>
                  </a:lnTo>
                  <a:lnTo>
                    <a:pt x="596" y="47830"/>
                  </a:lnTo>
                  <a:close/>
                  <a:moveTo>
                    <a:pt x="91164" y="48137"/>
                  </a:moveTo>
                  <a:lnTo>
                    <a:pt x="91164" y="50250"/>
                  </a:lnTo>
                  <a:lnTo>
                    <a:pt x="91777" y="50250"/>
                  </a:lnTo>
                  <a:lnTo>
                    <a:pt x="91777" y="48137"/>
                  </a:lnTo>
                  <a:close/>
                  <a:moveTo>
                    <a:pt x="0" y="52055"/>
                  </a:moveTo>
                  <a:lnTo>
                    <a:pt x="0" y="54168"/>
                  </a:lnTo>
                  <a:lnTo>
                    <a:pt x="596" y="54168"/>
                  </a:lnTo>
                  <a:lnTo>
                    <a:pt x="596" y="52055"/>
                  </a:lnTo>
                  <a:close/>
                  <a:moveTo>
                    <a:pt x="91164" y="52362"/>
                  </a:moveTo>
                  <a:lnTo>
                    <a:pt x="91164" y="54475"/>
                  </a:lnTo>
                  <a:lnTo>
                    <a:pt x="91777" y="54475"/>
                  </a:lnTo>
                  <a:lnTo>
                    <a:pt x="91777" y="52362"/>
                  </a:lnTo>
                  <a:close/>
                  <a:moveTo>
                    <a:pt x="0" y="56280"/>
                  </a:moveTo>
                  <a:lnTo>
                    <a:pt x="0" y="58411"/>
                  </a:lnTo>
                  <a:lnTo>
                    <a:pt x="596" y="58411"/>
                  </a:lnTo>
                  <a:lnTo>
                    <a:pt x="596" y="56280"/>
                  </a:lnTo>
                  <a:close/>
                  <a:moveTo>
                    <a:pt x="91164" y="56587"/>
                  </a:moveTo>
                  <a:lnTo>
                    <a:pt x="91164" y="58700"/>
                  </a:lnTo>
                  <a:lnTo>
                    <a:pt x="91777" y="58700"/>
                  </a:lnTo>
                  <a:lnTo>
                    <a:pt x="91777" y="56587"/>
                  </a:lnTo>
                  <a:close/>
                  <a:moveTo>
                    <a:pt x="0" y="60523"/>
                  </a:moveTo>
                  <a:lnTo>
                    <a:pt x="0" y="62636"/>
                  </a:lnTo>
                  <a:lnTo>
                    <a:pt x="596" y="62636"/>
                  </a:lnTo>
                  <a:lnTo>
                    <a:pt x="596" y="60523"/>
                  </a:lnTo>
                  <a:close/>
                  <a:moveTo>
                    <a:pt x="91164" y="60812"/>
                  </a:moveTo>
                  <a:lnTo>
                    <a:pt x="91164" y="62925"/>
                  </a:lnTo>
                  <a:lnTo>
                    <a:pt x="91777" y="62925"/>
                  </a:lnTo>
                  <a:lnTo>
                    <a:pt x="91777" y="60812"/>
                  </a:lnTo>
                  <a:close/>
                  <a:moveTo>
                    <a:pt x="0" y="64748"/>
                  </a:moveTo>
                  <a:lnTo>
                    <a:pt x="0" y="66861"/>
                  </a:lnTo>
                  <a:lnTo>
                    <a:pt x="596" y="66861"/>
                  </a:lnTo>
                  <a:lnTo>
                    <a:pt x="596" y="64748"/>
                  </a:lnTo>
                  <a:close/>
                  <a:moveTo>
                    <a:pt x="91164" y="65037"/>
                  </a:moveTo>
                  <a:lnTo>
                    <a:pt x="91164" y="67150"/>
                  </a:lnTo>
                  <a:lnTo>
                    <a:pt x="91777" y="67150"/>
                  </a:lnTo>
                  <a:lnTo>
                    <a:pt x="91777" y="65037"/>
                  </a:lnTo>
                  <a:close/>
                  <a:moveTo>
                    <a:pt x="0" y="68973"/>
                  </a:moveTo>
                  <a:lnTo>
                    <a:pt x="0" y="71086"/>
                  </a:lnTo>
                  <a:lnTo>
                    <a:pt x="596" y="71086"/>
                  </a:lnTo>
                  <a:lnTo>
                    <a:pt x="596" y="68973"/>
                  </a:lnTo>
                  <a:close/>
                  <a:moveTo>
                    <a:pt x="91164" y="69280"/>
                  </a:moveTo>
                  <a:lnTo>
                    <a:pt x="91164" y="71393"/>
                  </a:lnTo>
                  <a:lnTo>
                    <a:pt x="91777" y="71393"/>
                  </a:lnTo>
                  <a:lnTo>
                    <a:pt x="91777" y="69280"/>
                  </a:lnTo>
                  <a:close/>
                  <a:moveTo>
                    <a:pt x="0" y="73199"/>
                  </a:moveTo>
                  <a:lnTo>
                    <a:pt x="0" y="73560"/>
                  </a:lnTo>
                  <a:cubicBezTo>
                    <a:pt x="0" y="74155"/>
                    <a:pt x="18" y="74751"/>
                    <a:pt x="72" y="75329"/>
                  </a:cubicBezTo>
                  <a:lnTo>
                    <a:pt x="686" y="75275"/>
                  </a:lnTo>
                  <a:cubicBezTo>
                    <a:pt x="632" y="74715"/>
                    <a:pt x="596" y="74137"/>
                    <a:pt x="596" y="73560"/>
                  </a:cubicBezTo>
                  <a:lnTo>
                    <a:pt x="596" y="73199"/>
                  </a:lnTo>
                  <a:close/>
                  <a:moveTo>
                    <a:pt x="91164" y="73505"/>
                  </a:moveTo>
                  <a:lnTo>
                    <a:pt x="91164" y="73560"/>
                  </a:lnTo>
                  <a:cubicBezTo>
                    <a:pt x="91164" y="74246"/>
                    <a:pt x="91127" y="74950"/>
                    <a:pt x="91055" y="75636"/>
                  </a:cubicBezTo>
                  <a:lnTo>
                    <a:pt x="91651" y="75708"/>
                  </a:lnTo>
                  <a:cubicBezTo>
                    <a:pt x="91723" y="75004"/>
                    <a:pt x="91777" y="74282"/>
                    <a:pt x="91777" y="73560"/>
                  </a:cubicBezTo>
                  <a:lnTo>
                    <a:pt x="91777" y="73505"/>
                  </a:lnTo>
                  <a:close/>
                  <a:moveTo>
                    <a:pt x="993" y="77333"/>
                  </a:moveTo>
                  <a:lnTo>
                    <a:pt x="415" y="77460"/>
                  </a:lnTo>
                  <a:cubicBezTo>
                    <a:pt x="560" y="78146"/>
                    <a:pt x="759" y="78850"/>
                    <a:pt x="993" y="79518"/>
                  </a:cubicBezTo>
                  <a:lnTo>
                    <a:pt x="1571" y="79319"/>
                  </a:lnTo>
                  <a:cubicBezTo>
                    <a:pt x="1336" y="78669"/>
                    <a:pt x="1156" y="78001"/>
                    <a:pt x="993" y="77333"/>
                  </a:cubicBezTo>
                  <a:close/>
                  <a:moveTo>
                    <a:pt x="90694" y="77676"/>
                  </a:moveTo>
                  <a:cubicBezTo>
                    <a:pt x="90532" y="78344"/>
                    <a:pt x="90315" y="79012"/>
                    <a:pt x="90080" y="79662"/>
                  </a:cubicBezTo>
                  <a:lnTo>
                    <a:pt x="90640" y="79879"/>
                  </a:lnTo>
                  <a:cubicBezTo>
                    <a:pt x="90893" y="79211"/>
                    <a:pt x="91109" y="78507"/>
                    <a:pt x="91272" y="77821"/>
                  </a:cubicBezTo>
                  <a:lnTo>
                    <a:pt x="90694" y="77676"/>
                  </a:lnTo>
                  <a:close/>
                  <a:moveTo>
                    <a:pt x="2365" y="81251"/>
                  </a:moveTo>
                  <a:lnTo>
                    <a:pt x="1824" y="81504"/>
                  </a:lnTo>
                  <a:cubicBezTo>
                    <a:pt x="2131" y="82154"/>
                    <a:pt x="2474" y="82786"/>
                    <a:pt x="2871" y="83382"/>
                  </a:cubicBezTo>
                  <a:lnTo>
                    <a:pt x="3377" y="83057"/>
                  </a:lnTo>
                  <a:cubicBezTo>
                    <a:pt x="2997" y="82479"/>
                    <a:pt x="2654" y="81865"/>
                    <a:pt x="2365" y="81251"/>
                  </a:cubicBezTo>
                  <a:close/>
                  <a:moveTo>
                    <a:pt x="89250" y="81576"/>
                  </a:moveTo>
                  <a:cubicBezTo>
                    <a:pt x="88943" y="82190"/>
                    <a:pt x="88582" y="82786"/>
                    <a:pt x="88202" y="83364"/>
                  </a:cubicBezTo>
                  <a:lnTo>
                    <a:pt x="88690" y="83689"/>
                  </a:lnTo>
                  <a:cubicBezTo>
                    <a:pt x="89087" y="83093"/>
                    <a:pt x="89466" y="82479"/>
                    <a:pt x="89791" y="81847"/>
                  </a:cubicBezTo>
                  <a:lnTo>
                    <a:pt x="89250" y="81576"/>
                  </a:lnTo>
                  <a:close/>
                  <a:moveTo>
                    <a:pt x="4586" y="84736"/>
                  </a:moveTo>
                  <a:lnTo>
                    <a:pt x="4135" y="85115"/>
                  </a:lnTo>
                  <a:cubicBezTo>
                    <a:pt x="4586" y="85675"/>
                    <a:pt x="5074" y="86199"/>
                    <a:pt x="5579" y="86686"/>
                  </a:cubicBezTo>
                  <a:lnTo>
                    <a:pt x="5995" y="86253"/>
                  </a:lnTo>
                  <a:cubicBezTo>
                    <a:pt x="5507" y="85783"/>
                    <a:pt x="5038" y="85260"/>
                    <a:pt x="4586" y="84736"/>
                  </a:cubicBezTo>
                  <a:close/>
                  <a:moveTo>
                    <a:pt x="86939" y="85007"/>
                  </a:moveTo>
                  <a:cubicBezTo>
                    <a:pt x="86487" y="85531"/>
                    <a:pt x="86000" y="86036"/>
                    <a:pt x="85494" y="86506"/>
                  </a:cubicBezTo>
                  <a:lnTo>
                    <a:pt x="85909" y="86957"/>
                  </a:lnTo>
                  <a:cubicBezTo>
                    <a:pt x="86433" y="86469"/>
                    <a:pt x="86939" y="85946"/>
                    <a:pt x="87390" y="85404"/>
                  </a:cubicBezTo>
                  <a:lnTo>
                    <a:pt x="86939" y="85007"/>
                  </a:lnTo>
                  <a:close/>
                  <a:moveTo>
                    <a:pt x="7584" y="87607"/>
                  </a:moveTo>
                  <a:lnTo>
                    <a:pt x="7222" y="88094"/>
                  </a:lnTo>
                  <a:cubicBezTo>
                    <a:pt x="7782" y="88528"/>
                    <a:pt x="8396" y="88925"/>
                    <a:pt x="9010" y="89286"/>
                  </a:cubicBezTo>
                  <a:lnTo>
                    <a:pt x="9299" y="88763"/>
                  </a:lnTo>
                  <a:cubicBezTo>
                    <a:pt x="8721" y="88419"/>
                    <a:pt x="8125" y="88022"/>
                    <a:pt x="7584" y="87607"/>
                  </a:cubicBezTo>
                  <a:close/>
                  <a:moveTo>
                    <a:pt x="83887" y="87824"/>
                  </a:moveTo>
                  <a:cubicBezTo>
                    <a:pt x="83327" y="88221"/>
                    <a:pt x="82750" y="88600"/>
                    <a:pt x="82154" y="88943"/>
                  </a:cubicBezTo>
                  <a:lnTo>
                    <a:pt x="82443" y="89467"/>
                  </a:lnTo>
                  <a:cubicBezTo>
                    <a:pt x="83057" y="89124"/>
                    <a:pt x="83670" y="88726"/>
                    <a:pt x="84248" y="88311"/>
                  </a:cubicBezTo>
                  <a:lnTo>
                    <a:pt x="83887" y="87824"/>
                  </a:lnTo>
                  <a:close/>
                  <a:moveTo>
                    <a:pt x="11159" y="89701"/>
                  </a:moveTo>
                  <a:lnTo>
                    <a:pt x="10924" y="90261"/>
                  </a:lnTo>
                  <a:cubicBezTo>
                    <a:pt x="11574" y="90550"/>
                    <a:pt x="12242" y="90785"/>
                    <a:pt x="12928" y="91001"/>
                  </a:cubicBezTo>
                  <a:lnTo>
                    <a:pt x="13109" y="90424"/>
                  </a:lnTo>
                  <a:cubicBezTo>
                    <a:pt x="12441" y="90225"/>
                    <a:pt x="11791" y="89990"/>
                    <a:pt x="11159" y="89701"/>
                  </a:cubicBezTo>
                  <a:close/>
                  <a:moveTo>
                    <a:pt x="80276" y="89846"/>
                  </a:moveTo>
                  <a:cubicBezTo>
                    <a:pt x="79644" y="90117"/>
                    <a:pt x="78976" y="90333"/>
                    <a:pt x="78308" y="90532"/>
                  </a:cubicBezTo>
                  <a:lnTo>
                    <a:pt x="78470" y="91110"/>
                  </a:lnTo>
                  <a:cubicBezTo>
                    <a:pt x="79157" y="90911"/>
                    <a:pt x="79843" y="90676"/>
                    <a:pt x="80511" y="90406"/>
                  </a:cubicBezTo>
                  <a:lnTo>
                    <a:pt x="80276" y="89846"/>
                  </a:lnTo>
                  <a:close/>
                  <a:moveTo>
                    <a:pt x="15131" y="90911"/>
                  </a:moveTo>
                  <a:lnTo>
                    <a:pt x="15023" y="91507"/>
                  </a:lnTo>
                  <a:cubicBezTo>
                    <a:pt x="15727" y="91615"/>
                    <a:pt x="16431" y="91706"/>
                    <a:pt x="17153" y="91742"/>
                  </a:cubicBezTo>
                  <a:lnTo>
                    <a:pt x="17189" y="91146"/>
                  </a:lnTo>
                  <a:cubicBezTo>
                    <a:pt x="16503" y="91110"/>
                    <a:pt x="15799" y="91019"/>
                    <a:pt x="15131" y="90911"/>
                  </a:cubicBezTo>
                  <a:close/>
                  <a:moveTo>
                    <a:pt x="76286" y="90965"/>
                  </a:moveTo>
                  <a:cubicBezTo>
                    <a:pt x="75600" y="91074"/>
                    <a:pt x="74913" y="91128"/>
                    <a:pt x="74227" y="91164"/>
                  </a:cubicBezTo>
                  <a:lnTo>
                    <a:pt x="74245" y="91760"/>
                  </a:lnTo>
                  <a:cubicBezTo>
                    <a:pt x="74950" y="91742"/>
                    <a:pt x="75672" y="91669"/>
                    <a:pt x="76376" y="91561"/>
                  </a:cubicBezTo>
                  <a:lnTo>
                    <a:pt x="76286" y="90965"/>
                  </a:lnTo>
                  <a:close/>
                  <a:moveTo>
                    <a:pt x="19284" y="91182"/>
                  </a:moveTo>
                  <a:lnTo>
                    <a:pt x="19284" y="91778"/>
                  </a:lnTo>
                  <a:lnTo>
                    <a:pt x="21396" y="91778"/>
                  </a:lnTo>
                  <a:lnTo>
                    <a:pt x="21396" y="91182"/>
                  </a:lnTo>
                  <a:close/>
                  <a:moveTo>
                    <a:pt x="23509" y="91182"/>
                  </a:moveTo>
                  <a:lnTo>
                    <a:pt x="23509" y="91778"/>
                  </a:lnTo>
                  <a:lnTo>
                    <a:pt x="25621" y="91778"/>
                  </a:lnTo>
                  <a:lnTo>
                    <a:pt x="25621" y="91182"/>
                  </a:lnTo>
                  <a:close/>
                  <a:moveTo>
                    <a:pt x="27734" y="91182"/>
                  </a:moveTo>
                  <a:lnTo>
                    <a:pt x="27734" y="91778"/>
                  </a:lnTo>
                  <a:lnTo>
                    <a:pt x="29846" y="91778"/>
                  </a:lnTo>
                  <a:lnTo>
                    <a:pt x="29846" y="91182"/>
                  </a:lnTo>
                  <a:close/>
                  <a:moveTo>
                    <a:pt x="31959" y="91182"/>
                  </a:moveTo>
                  <a:lnTo>
                    <a:pt x="31959" y="91778"/>
                  </a:lnTo>
                  <a:lnTo>
                    <a:pt x="34071" y="91778"/>
                  </a:lnTo>
                  <a:lnTo>
                    <a:pt x="34071" y="91182"/>
                  </a:lnTo>
                  <a:close/>
                  <a:moveTo>
                    <a:pt x="36184" y="91182"/>
                  </a:moveTo>
                  <a:lnTo>
                    <a:pt x="36184" y="91778"/>
                  </a:lnTo>
                  <a:lnTo>
                    <a:pt x="38296" y="91778"/>
                  </a:lnTo>
                  <a:lnTo>
                    <a:pt x="38296" y="91182"/>
                  </a:lnTo>
                  <a:close/>
                  <a:moveTo>
                    <a:pt x="40409" y="91182"/>
                  </a:moveTo>
                  <a:lnTo>
                    <a:pt x="40409" y="91778"/>
                  </a:lnTo>
                  <a:lnTo>
                    <a:pt x="42521" y="91778"/>
                  </a:lnTo>
                  <a:lnTo>
                    <a:pt x="42521" y="91182"/>
                  </a:lnTo>
                  <a:close/>
                  <a:moveTo>
                    <a:pt x="44652" y="91182"/>
                  </a:moveTo>
                  <a:lnTo>
                    <a:pt x="44652" y="91778"/>
                  </a:lnTo>
                  <a:lnTo>
                    <a:pt x="46765" y="91778"/>
                  </a:lnTo>
                  <a:lnTo>
                    <a:pt x="46765" y="91182"/>
                  </a:lnTo>
                  <a:close/>
                  <a:moveTo>
                    <a:pt x="48877" y="91182"/>
                  </a:moveTo>
                  <a:lnTo>
                    <a:pt x="48877" y="91778"/>
                  </a:lnTo>
                  <a:lnTo>
                    <a:pt x="50990" y="91778"/>
                  </a:lnTo>
                  <a:lnTo>
                    <a:pt x="50990" y="91182"/>
                  </a:lnTo>
                  <a:close/>
                  <a:moveTo>
                    <a:pt x="53102" y="91182"/>
                  </a:moveTo>
                  <a:lnTo>
                    <a:pt x="53102" y="91778"/>
                  </a:lnTo>
                  <a:lnTo>
                    <a:pt x="55215" y="91778"/>
                  </a:lnTo>
                  <a:lnTo>
                    <a:pt x="55215" y="91182"/>
                  </a:lnTo>
                  <a:close/>
                  <a:moveTo>
                    <a:pt x="57327" y="91182"/>
                  </a:moveTo>
                  <a:lnTo>
                    <a:pt x="57327" y="91778"/>
                  </a:lnTo>
                  <a:lnTo>
                    <a:pt x="59440" y="91778"/>
                  </a:lnTo>
                  <a:lnTo>
                    <a:pt x="59440" y="91182"/>
                  </a:lnTo>
                  <a:close/>
                  <a:moveTo>
                    <a:pt x="61552" y="91182"/>
                  </a:moveTo>
                  <a:lnTo>
                    <a:pt x="61552" y="91778"/>
                  </a:lnTo>
                  <a:lnTo>
                    <a:pt x="63665" y="91778"/>
                  </a:lnTo>
                  <a:lnTo>
                    <a:pt x="63665" y="91182"/>
                  </a:lnTo>
                  <a:close/>
                  <a:moveTo>
                    <a:pt x="65777" y="91182"/>
                  </a:moveTo>
                  <a:lnTo>
                    <a:pt x="65777" y="91778"/>
                  </a:lnTo>
                  <a:lnTo>
                    <a:pt x="67890" y="91778"/>
                  </a:lnTo>
                  <a:lnTo>
                    <a:pt x="67890" y="91182"/>
                  </a:lnTo>
                  <a:close/>
                  <a:moveTo>
                    <a:pt x="70002" y="91182"/>
                  </a:moveTo>
                  <a:lnTo>
                    <a:pt x="70002" y="91778"/>
                  </a:lnTo>
                  <a:lnTo>
                    <a:pt x="72115" y="91778"/>
                  </a:lnTo>
                  <a:lnTo>
                    <a:pt x="72115" y="91182"/>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2981965" y="1264277"/>
              <a:ext cx="3180215" cy="3138383"/>
            </a:xfrm>
            <a:custGeom>
              <a:avLst/>
              <a:gdLst/>
              <a:ahLst/>
              <a:cxnLst/>
              <a:rect l="l" t="t" r="r" b="b"/>
              <a:pathLst>
                <a:path w="109852" h="108407" extrusionOk="0">
                  <a:moveTo>
                    <a:pt x="54935" y="0"/>
                  </a:moveTo>
                  <a:cubicBezTo>
                    <a:pt x="53016" y="0"/>
                    <a:pt x="51098" y="731"/>
                    <a:pt x="49635" y="2194"/>
                  </a:cubicBezTo>
                  <a:lnTo>
                    <a:pt x="2925" y="48904"/>
                  </a:lnTo>
                  <a:cubicBezTo>
                    <a:pt x="0" y="51829"/>
                    <a:pt x="0" y="56578"/>
                    <a:pt x="2925" y="59503"/>
                  </a:cubicBezTo>
                  <a:lnTo>
                    <a:pt x="49635" y="106213"/>
                  </a:lnTo>
                  <a:cubicBezTo>
                    <a:pt x="51098" y="107675"/>
                    <a:pt x="53016" y="108406"/>
                    <a:pt x="54935" y="108406"/>
                  </a:cubicBezTo>
                  <a:cubicBezTo>
                    <a:pt x="56853" y="108406"/>
                    <a:pt x="58772" y="107675"/>
                    <a:pt x="60234" y="106213"/>
                  </a:cubicBezTo>
                  <a:lnTo>
                    <a:pt x="106926" y="59503"/>
                  </a:lnTo>
                  <a:cubicBezTo>
                    <a:pt x="109851" y="56578"/>
                    <a:pt x="109851" y="51829"/>
                    <a:pt x="106926" y="48904"/>
                  </a:cubicBezTo>
                  <a:lnTo>
                    <a:pt x="60234" y="2194"/>
                  </a:lnTo>
                  <a:cubicBezTo>
                    <a:pt x="58772" y="731"/>
                    <a:pt x="56853" y="0"/>
                    <a:pt x="54935" y="0"/>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a:off x="3065601" y="1347248"/>
              <a:ext cx="3012942" cy="2972441"/>
            </a:xfrm>
            <a:custGeom>
              <a:avLst/>
              <a:gdLst/>
              <a:ahLst/>
              <a:cxnLst/>
              <a:rect l="l" t="t" r="r" b="b"/>
              <a:pathLst>
                <a:path w="104074" h="102675" extrusionOk="0">
                  <a:moveTo>
                    <a:pt x="52044" y="1"/>
                  </a:moveTo>
                  <a:cubicBezTo>
                    <a:pt x="50227" y="1"/>
                    <a:pt x="48408" y="691"/>
                    <a:pt x="47017" y="2072"/>
                  </a:cubicBezTo>
                  <a:lnTo>
                    <a:pt x="2781" y="46309"/>
                  </a:lnTo>
                  <a:cubicBezTo>
                    <a:pt x="0" y="49089"/>
                    <a:pt x="0" y="53585"/>
                    <a:pt x="2781" y="56366"/>
                  </a:cubicBezTo>
                  <a:lnTo>
                    <a:pt x="47017" y="100602"/>
                  </a:lnTo>
                  <a:cubicBezTo>
                    <a:pt x="48408" y="101983"/>
                    <a:pt x="50227" y="102674"/>
                    <a:pt x="52044" y="102674"/>
                  </a:cubicBezTo>
                  <a:cubicBezTo>
                    <a:pt x="53860" y="102674"/>
                    <a:pt x="55675" y="101983"/>
                    <a:pt x="57056" y="100602"/>
                  </a:cubicBezTo>
                  <a:lnTo>
                    <a:pt x="101293" y="56366"/>
                  </a:lnTo>
                  <a:cubicBezTo>
                    <a:pt x="104073" y="53585"/>
                    <a:pt x="104073" y="49089"/>
                    <a:pt x="101293" y="46309"/>
                  </a:cubicBezTo>
                  <a:lnTo>
                    <a:pt x="57056" y="2072"/>
                  </a:lnTo>
                  <a:cubicBezTo>
                    <a:pt x="55675" y="691"/>
                    <a:pt x="53860" y="1"/>
                    <a:pt x="52044" y="1"/>
                  </a:cubicBezTo>
                  <a:close/>
                </a:path>
              </a:pathLst>
            </a:custGeom>
            <a:solidFill>
              <a:srgbClr val="E7E6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a:off x="4414179" y="1420289"/>
              <a:ext cx="315758" cy="267151"/>
            </a:xfrm>
            <a:custGeom>
              <a:avLst/>
              <a:gdLst/>
              <a:ahLst/>
              <a:cxnLst/>
              <a:rect l="l" t="t" r="r" b="b"/>
              <a:pathLst>
                <a:path w="10907" h="9228" extrusionOk="0">
                  <a:moveTo>
                    <a:pt x="5454" y="1"/>
                  </a:moveTo>
                  <a:lnTo>
                    <a:pt x="1" y="5056"/>
                  </a:lnTo>
                  <a:lnTo>
                    <a:pt x="2691" y="5056"/>
                  </a:lnTo>
                  <a:lnTo>
                    <a:pt x="2691" y="9227"/>
                  </a:lnTo>
                  <a:lnTo>
                    <a:pt x="8234" y="9227"/>
                  </a:lnTo>
                  <a:lnTo>
                    <a:pt x="8234" y="5056"/>
                  </a:lnTo>
                  <a:lnTo>
                    <a:pt x="10907" y="5056"/>
                  </a:lnTo>
                  <a:lnTo>
                    <a:pt x="5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4414179" y="3979498"/>
              <a:ext cx="315758" cy="267122"/>
            </a:xfrm>
            <a:custGeom>
              <a:avLst/>
              <a:gdLst/>
              <a:ahLst/>
              <a:cxnLst/>
              <a:rect l="l" t="t" r="r" b="b"/>
              <a:pathLst>
                <a:path w="10907" h="9227" extrusionOk="0">
                  <a:moveTo>
                    <a:pt x="2691" y="0"/>
                  </a:moveTo>
                  <a:lnTo>
                    <a:pt x="2691" y="4171"/>
                  </a:lnTo>
                  <a:lnTo>
                    <a:pt x="1" y="4171"/>
                  </a:lnTo>
                  <a:lnTo>
                    <a:pt x="5454" y="9227"/>
                  </a:lnTo>
                  <a:lnTo>
                    <a:pt x="10907" y="4171"/>
                  </a:lnTo>
                  <a:lnTo>
                    <a:pt x="8234" y="4171"/>
                  </a:lnTo>
                  <a:lnTo>
                    <a:pt x="82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5718377" y="2675329"/>
              <a:ext cx="267122" cy="316279"/>
            </a:xfrm>
            <a:custGeom>
              <a:avLst/>
              <a:gdLst/>
              <a:ahLst/>
              <a:cxnLst/>
              <a:rect l="l" t="t" r="r" b="b"/>
              <a:pathLst>
                <a:path w="9227" h="10925" extrusionOk="0">
                  <a:moveTo>
                    <a:pt x="4153" y="0"/>
                  </a:moveTo>
                  <a:lnTo>
                    <a:pt x="4153" y="2691"/>
                  </a:lnTo>
                  <a:lnTo>
                    <a:pt x="0" y="2691"/>
                  </a:lnTo>
                  <a:lnTo>
                    <a:pt x="0" y="8234"/>
                  </a:lnTo>
                  <a:lnTo>
                    <a:pt x="4153" y="8234"/>
                  </a:lnTo>
                  <a:lnTo>
                    <a:pt x="4153" y="10924"/>
                  </a:lnTo>
                  <a:lnTo>
                    <a:pt x="9226" y="5453"/>
                  </a:lnTo>
                  <a:lnTo>
                    <a:pt x="4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3159168" y="2675329"/>
              <a:ext cx="266601" cy="316279"/>
            </a:xfrm>
            <a:custGeom>
              <a:avLst/>
              <a:gdLst/>
              <a:ahLst/>
              <a:cxnLst/>
              <a:rect l="l" t="t" r="r" b="b"/>
              <a:pathLst>
                <a:path w="9209" h="10925" extrusionOk="0">
                  <a:moveTo>
                    <a:pt x="5056" y="0"/>
                  </a:moveTo>
                  <a:lnTo>
                    <a:pt x="0" y="5453"/>
                  </a:lnTo>
                  <a:lnTo>
                    <a:pt x="5056" y="10924"/>
                  </a:lnTo>
                  <a:lnTo>
                    <a:pt x="5056" y="8234"/>
                  </a:lnTo>
                  <a:lnTo>
                    <a:pt x="9209" y="8234"/>
                  </a:lnTo>
                  <a:lnTo>
                    <a:pt x="9209" y="2691"/>
                  </a:lnTo>
                  <a:lnTo>
                    <a:pt x="5056" y="2691"/>
                  </a:lnTo>
                  <a:lnTo>
                    <a:pt x="50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23"/>
          <p:cNvSpPr txBox="1"/>
          <p:nvPr/>
        </p:nvSpPr>
        <p:spPr>
          <a:xfrm>
            <a:off x="100400" y="-256675"/>
            <a:ext cx="8426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800">
              <a:solidFill>
                <a:srgbClr val="000000"/>
              </a:solidFill>
              <a:latin typeface="Fira Sans Extra Condensed SemiBold"/>
              <a:ea typeface="Fira Sans Extra Condensed SemiBold"/>
              <a:cs typeface="Fira Sans Extra Condensed SemiBold"/>
              <a:sym typeface="Fira Sans Extra Condensed SemiBold"/>
            </a:endParaRPr>
          </a:p>
        </p:txBody>
      </p:sp>
      <p:grpSp>
        <p:nvGrpSpPr>
          <p:cNvPr id="302" name="Google Shape;302;p23"/>
          <p:cNvGrpSpPr/>
          <p:nvPr/>
        </p:nvGrpSpPr>
        <p:grpSpPr>
          <a:xfrm>
            <a:off x="3428533" y="1726246"/>
            <a:ext cx="1109976" cy="1143601"/>
            <a:chOff x="3523475" y="1757440"/>
            <a:chExt cx="1017766" cy="1048598"/>
          </a:xfrm>
        </p:grpSpPr>
        <p:sp>
          <p:nvSpPr>
            <p:cNvPr id="303" name="Google Shape;303;p23"/>
            <p:cNvSpPr/>
            <p:nvPr/>
          </p:nvSpPr>
          <p:spPr>
            <a:xfrm>
              <a:off x="3523475" y="1757440"/>
              <a:ext cx="1017766" cy="1048598"/>
            </a:xfrm>
            <a:custGeom>
              <a:avLst/>
              <a:gdLst/>
              <a:ahLst/>
              <a:cxnLst/>
              <a:rect l="l" t="t" r="r" b="b"/>
              <a:pathLst>
                <a:path w="35156" h="36221" extrusionOk="0">
                  <a:moveTo>
                    <a:pt x="6916" y="1"/>
                  </a:moveTo>
                  <a:cubicBezTo>
                    <a:pt x="3107" y="1"/>
                    <a:pt x="1" y="3088"/>
                    <a:pt x="1" y="6898"/>
                  </a:cubicBezTo>
                  <a:lnTo>
                    <a:pt x="1" y="36220"/>
                  </a:lnTo>
                  <a:lnTo>
                    <a:pt x="35156" y="36220"/>
                  </a:lnTo>
                  <a:lnTo>
                    <a:pt x="35156" y="1"/>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chemeClr val="tx2">
                      <a:lumMod val="50000"/>
                    </a:schemeClr>
                  </a:solidFill>
                </a:rPr>
                <a:t>Logistic Regression</a:t>
              </a:r>
              <a:endParaRPr sz="1300" dirty="0">
                <a:solidFill>
                  <a:schemeClr val="tx2">
                    <a:lumMod val="50000"/>
                  </a:schemeClr>
                </a:solidFill>
              </a:endParaRPr>
            </a:p>
          </p:txBody>
        </p:sp>
        <p:sp>
          <p:nvSpPr>
            <p:cNvPr id="304" name="Google Shape;304;p23"/>
            <p:cNvSpPr/>
            <p:nvPr/>
          </p:nvSpPr>
          <p:spPr>
            <a:xfrm>
              <a:off x="3523475" y="1757440"/>
              <a:ext cx="1017766" cy="1048598"/>
            </a:xfrm>
            <a:custGeom>
              <a:avLst/>
              <a:gdLst/>
              <a:ahLst/>
              <a:cxnLst/>
              <a:rect l="l" t="t" r="r" b="b"/>
              <a:pathLst>
                <a:path w="35156" h="36221" extrusionOk="0">
                  <a:moveTo>
                    <a:pt x="32718" y="1"/>
                  </a:moveTo>
                  <a:lnTo>
                    <a:pt x="32718" y="33783"/>
                  </a:lnTo>
                  <a:lnTo>
                    <a:pt x="1" y="33783"/>
                  </a:lnTo>
                  <a:lnTo>
                    <a:pt x="1" y="36220"/>
                  </a:lnTo>
                  <a:lnTo>
                    <a:pt x="35156" y="36220"/>
                  </a:lnTo>
                  <a:lnTo>
                    <a:pt x="351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23"/>
          <p:cNvGrpSpPr/>
          <p:nvPr/>
        </p:nvGrpSpPr>
        <p:grpSpPr>
          <a:xfrm>
            <a:off x="4605759" y="1726246"/>
            <a:ext cx="1109944" cy="1143601"/>
            <a:chOff x="4602904" y="1757440"/>
            <a:chExt cx="1017737" cy="1048598"/>
          </a:xfrm>
          <a:solidFill>
            <a:schemeClr val="accent5">
              <a:lumMod val="60000"/>
              <a:lumOff val="40000"/>
            </a:schemeClr>
          </a:solidFill>
        </p:grpSpPr>
        <p:sp>
          <p:nvSpPr>
            <p:cNvPr id="306" name="Google Shape;306;p23"/>
            <p:cNvSpPr/>
            <p:nvPr/>
          </p:nvSpPr>
          <p:spPr>
            <a:xfrm>
              <a:off x="4602904" y="1757440"/>
              <a:ext cx="1017737" cy="1048598"/>
            </a:xfrm>
            <a:custGeom>
              <a:avLst/>
              <a:gdLst/>
              <a:ahLst/>
              <a:cxnLst/>
              <a:rect l="l" t="t" r="r" b="b"/>
              <a:pathLst>
                <a:path w="35155" h="36221" extrusionOk="0">
                  <a:moveTo>
                    <a:pt x="0" y="1"/>
                  </a:moveTo>
                  <a:lnTo>
                    <a:pt x="0" y="36220"/>
                  </a:lnTo>
                  <a:lnTo>
                    <a:pt x="35155" y="36220"/>
                  </a:lnTo>
                  <a:lnTo>
                    <a:pt x="35155" y="6898"/>
                  </a:lnTo>
                  <a:cubicBezTo>
                    <a:pt x="35155" y="3088"/>
                    <a:pt x="32067" y="1"/>
                    <a:pt x="28257" y="1"/>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chemeClr val="accent5">
                      <a:lumMod val="75000"/>
                    </a:schemeClr>
                  </a:solidFill>
                </a:rPr>
                <a:t>K-Nearest Means</a:t>
              </a:r>
              <a:endParaRPr sz="1300" dirty="0">
                <a:solidFill>
                  <a:srgbClr val="FFAF69"/>
                </a:solidFill>
              </a:endParaRPr>
            </a:p>
          </p:txBody>
        </p:sp>
        <p:sp>
          <p:nvSpPr>
            <p:cNvPr id="307" name="Google Shape;307;p23"/>
            <p:cNvSpPr/>
            <p:nvPr/>
          </p:nvSpPr>
          <p:spPr>
            <a:xfrm>
              <a:off x="4602904" y="1757440"/>
              <a:ext cx="1017737" cy="1048598"/>
            </a:xfrm>
            <a:custGeom>
              <a:avLst/>
              <a:gdLst/>
              <a:ahLst/>
              <a:cxnLst/>
              <a:rect l="l" t="t" r="r" b="b"/>
              <a:pathLst>
                <a:path w="35155" h="36221" extrusionOk="0">
                  <a:moveTo>
                    <a:pt x="0" y="1"/>
                  </a:moveTo>
                  <a:lnTo>
                    <a:pt x="0" y="36220"/>
                  </a:lnTo>
                  <a:lnTo>
                    <a:pt x="35155" y="36220"/>
                  </a:lnTo>
                  <a:lnTo>
                    <a:pt x="35155" y="33909"/>
                  </a:lnTo>
                  <a:lnTo>
                    <a:pt x="2329" y="33909"/>
                  </a:lnTo>
                  <a:lnTo>
                    <a:pt x="232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t>   </a:t>
              </a:r>
              <a:endParaRPr sz="1300"/>
            </a:p>
          </p:txBody>
        </p:sp>
      </p:grpSp>
      <p:grpSp>
        <p:nvGrpSpPr>
          <p:cNvPr id="308" name="Google Shape;308;p23"/>
          <p:cNvGrpSpPr/>
          <p:nvPr/>
        </p:nvGrpSpPr>
        <p:grpSpPr>
          <a:xfrm>
            <a:off x="4605759" y="2929678"/>
            <a:ext cx="1109944" cy="1143569"/>
            <a:chOff x="4602904" y="2860899"/>
            <a:chExt cx="1017737" cy="1048569"/>
          </a:xfrm>
          <a:solidFill>
            <a:schemeClr val="accent6">
              <a:lumMod val="40000"/>
              <a:lumOff val="60000"/>
            </a:schemeClr>
          </a:solidFill>
        </p:grpSpPr>
        <p:sp>
          <p:nvSpPr>
            <p:cNvPr id="309" name="Google Shape;309;p23"/>
            <p:cNvSpPr/>
            <p:nvPr/>
          </p:nvSpPr>
          <p:spPr>
            <a:xfrm>
              <a:off x="4602904" y="2860899"/>
              <a:ext cx="1017737" cy="1048569"/>
            </a:xfrm>
            <a:custGeom>
              <a:avLst/>
              <a:gdLst/>
              <a:ahLst/>
              <a:cxnLst/>
              <a:rect l="l" t="t" r="r" b="b"/>
              <a:pathLst>
                <a:path w="35155" h="36220" extrusionOk="0">
                  <a:moveTo>
                    <a:pt x="0" y="0"/>
                  </a:moveTo>
                  <a:lnTo>
                    <a:pt x="0" y="36220"/>
                  </a:lnTo>
                  <a:lnTo>
                    <a:pt x="28257" y="36220"/>
                  </a:lnTo>
                  <a:cubicBezTo>
                    <a:pt x="32067" y="36220"/>
                    <a:pt x="35155" y="33132"/>
                    <a:pt x="35155" y="29323"/>
                  </a:cubicBezTo>
                  <a:lnTo>
                    <a:pt x="35155" y="0"/>
                  </a:ln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chemeClr val="accent6">
                      <a:lumMod val="75000"/>
                    </a:schemeClr>
                  </a:solidFill>
                </a:rPr>
                <a:t>RBF Support Vector Machine (SVM)</a:t>
              </a:r>
              <a:endParaRPr sz="1300" dirty="0">
                <a:solidFill>
                  <a:schemeClr val="accent6">
                    <a:lumMod val="75000"/>
                  </a:schemeClr>
                </a:solidFill>
              </a:endParaRPr>
            </a:p>
          </p:txBody>
        </p:sp>
        <p:sp>
          <p:nvSpPr>
            <p:cNvPr id="310" name="Google Shape;310;p23"/>
            <p:cNvSpPr/>
            <p:nvPr/>
          </p:nvSpPr>
          <p:spPr>
            <a:xfrm>
              <a:off x="4602904" y="2860899"/>
              <a:ext cx="1017737" cy="1048569"/>
            </a:xfrm>
            <a:custGeom>
              <a:avLst/>
              <a:gdLst/>
              <a:ahLst/>
              <a:cxnLst/>
              <a:rect l="l" t="t" r="r" b="b"/>
              <a:pathLst>
                <a:path w="35155" h="36220" extrusionOk="0">
                  <a:moveTo>
                    <a:pt x="0" y="0"/>
                  </a:moveTo>
                  <a:lnTo>
                    <a:pt x="0" y="36220"/>
                  </a:lnTo>
                  <a:lnTo>
                    <a:pt x="2257" y="36220"/>
                  </a:lnTo>
                  <a:lnTo>
                    <a:pt x="2257" y="2239"/>
                  </a:lnTo>
                  <a:lnTo>
                    <a:pt x="35155" y="2239"/>
                  </a:lnTo>
                  <a:lnTo>
                    <a:pt x="3515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23"/>
          <p:cNvGrpSpPr/>
          <p:nvPr/>
        </p:nvGrpSpPr>
        <p:grpSpPr>
          <a:xfrm>
            <a:off x="3428533" y="2929678"/>
            <a:ext cx="1109976" cy="1143569"/>
            <a:chOff x="3523475" y="2860899"/>
            <a:chExt cx="1017766" cy="1048569"/>
          </a:xfrm>
          <a:solidFill>
            <a:schemeClr val="accent4">
              <a:lumMod val="90000"/>
            </a:schemeClr>
          </a:solidFill>
        </p:grpSpPr>
        <p:sp>
          <p:nvSpPr>
            <p:cNvPr id="312" name="Google Shape;312;p23"/>
            <p:cNvSpPr/>
            <p:nvPr/>
          </p:nvSpPr>
          <p:spPr>
            <a:xfrm>
              <a:off x="3523475" y="2860899"/>
              <a:ext cx="1017766" cy="1048569"/>
            </a:xfrm>
            <a:custGeom>
              <a:avLst/>
              <a:gdLst/>
              <a:ahLst/>
              <a:cxnLst/>
              <a:rect l="l" t="t" r="r" b="b"/>
              <a:pathLst>
                <a:path w="35156" h="36220" extrusionOk="0">
                  <a:moveTo>
                    <a:pt x="1" y="0"/>
                  </a:moveTo>
                  <a:lnTo>
                    <a:pt x="1" y="29323"/>
                  </a:lnTo>
                  <a:cubicBezTo>
                    <a:pt x="1" y="33132"/>
                    <a:pt x="3107" y="36220"/>
                    <a:pt x="6916" y="36220"/>
                  </a:cubicBezTo>
                  <a:lnTo>
                    <a:pt x="35156" y="36220"/>
                  </a:lnTo>
                  <a:lnTo>
                    <a:pt x="35156" y="0"/>
                  </a:ln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lumMod val="50000"/>
                    </a:schemeClr>
                  </a:solidFill>
                </a:rPr>
                <a:t>Decision Tree</a:t>
              </a:r>
              <a:endParaRPr sz="2500" dirty="0">
                <a:solidFill>
                  <a:schemeClr val="accent4">
                    <a:lumMod val="50000"/>
                  </a:schemeClr>
                </a:solidFill>
              </a:endParaRPr>
            </a:p>
          </p:txBody>
        </p:sp>
        <p:sp>
          <p:nvSpPr>
            <p:cNvPr id="313" name="Google Shape;313;p23"/>
            <p:cNvSpPr/>
            <p:nvPr/>
          </p:nvSpPr>
          <p:spPr>
            <a:xfrm>
              <a:off x="3523475" y="2860899"/>
              <a:ext cx="1017766" cy="1048569"/>
            </a:xfrm>
            <a:custGeom>
              <a:avLst/>
              <a:gdLst/>
              <a:ahLst/>
              <a:cxnLst/>
              <a:rect l="l" t="t" r="r" b="b"/>
              <a:pathLst>
                <a:path w="35156" h="36220" extrusionOk="0">
                  <a:moveTo>
                    <a:pt x="1" y="0"/>
                  </a:moveTo>
                  <a:lnTo>
                    <a:pt x="1" y="2402"/>
                  </a:lnTo>
                  <a:lnTo>
                    <a:pt x="32754" y="2402"/>
                  </a:lnTo>
                  <a:lnTo>
                    <a:pt x="32754" y="36220"/>
                  </a:lnTo>
                  <a:lnTo>
                    <a:pt x="35156" y="36220"/>
                  </a:lnTo>
                  <a:lnTo>
                    <a:pt x="351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wipe(down)">
                                      <p:cBhvr>
                                        <p:cTn id="7" dur="500"/>
                                        <p:tgtEl>
                                          <p:spTgt spid="3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5"/>
                                        </p:tgtEl>
                                        <p:attrNameLst>
                                          <p:attrName>style.visibility</p:attrName>
                                        </p:attrNameLst>
                                      </p:cBhvr>
                                      <p:to>
                                        <p:strVal val="visible"/>
                                      </p:to>
                                    </p:set>
                                    <p:animEffect transition="in" filter="wipe(down)">
                                      <p:cBhvr>
                                        <p:cTn id="12" dur="500"/>
                                        <p:tgtEl>
                                          <p:spTgt spid="30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11"/>
                                        </p:tgtEl>
                                        <p:attrNameLst>
                                          <p:attrName>style.visibility</p:attrName>
                                        </p:attrNameLst>
                                      </p:cBhvr>
                                      <p:to>
                                        <p:strVal val="visible"/>
                                      </p:to>
                                    </p:set>
                                    <p:animEffect transition="in" filter="wipe(down)">
                                      <p:cBhvr>
                                        <p:cTn id="17" dur="500"/>
                                        <p:tgtEl>
                                          <p:spTgt spid="3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08"/>
                                        </p:tgtEl>
                                        <p:attrNameLst>
                                          <p:attrName>style.visibility</p:attrName>
                                        </p:attrNameLst>
                                      </p:cBhvr>
                                      <p:to>
                                        <p:strVal val="visible"/>
                                      </p:to>
                                    </p:set>
                                    <p:animEffect transition="in" filter="wipe(down)">
                                      <p:cBhvr>
                                        <p:cTn id="22" dur="500"/>
                                        <p:tgtEl>
                                          <p:spTgt spid="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2"/>
        <p:cNvGrpSpPr/>
        <p:nvPr/>
      </p:nvGrpSpPr>
      <p:grpSpPr>
        <a:xfrm>
          <a:off x="0" y="0"/>
          <a:ext cx="0" cy="0"/>
          <a:chOff x="0" y="0"/>
          <a:chExt cx="0" cy="0"/>
        </a:xfrm>
      </p:grpSpPr>
      <p:grpSp>
        <p:nvGrpSpPr>
          <p:cNvPr id="46" name="Google Shape;381;p26">
            <a:extLst>
              <a:ext uri="{FF2B5EF4-FFF2-40B4-BE49-F238E27FC236}">
                <a16:creationId xmlns:a16="http://schemas.microsoft.com/office/drawing/2014/main" id="{D0D43BBE-1CD5-837A-60D4-D11BD22D478B}"/>
              </a:ext>
            </a:extLst>
          </p:cNvPr>
          <p:cNvGrpSpPr/>
          <p:nvPr/>
        </p:nvGrpSpPr>
        <p:grpSpPr>
          <a:xfrm>
            <a:off x="4553989" y="1429027"/>
            <a:ext cx="2221245" cy="3320723"/>
            <a:chOff x="5801921" y="1384907"/>
            <a:chExt cx="2156129" cy="3189293"/>
          </a:xfrm>
        </p:grpSpPr>
        <p:sp>
          <p:nvSpPr>
            <p:cNvPr id="47" name="Google Shape;382;p26">
              <a:extLst>
                <a:ext uri="{FF2B5EF4-FFF2-40B4-BE49-F238E27FC236}">
                  <a16:creationId xmlns:a16="http://schemas.microsoft.com/office/drawing/2014/main" id="{E604F762-F022-4585-CC72-CEFB580A6336}"/>
                </a:ext>
              </a:extLst>
            </p:cNvPr>
            <p:cNvSpPr/>
            <p:nvPr/>
          </p:nvSpPr>
          <p:spPr>
            <a:xfrm>
              <a:off x="6071784" y="1384907"/>
              <a:ext cx="378923" cy="718987"/>
            </a:xfrm>
            <a:custGeom>
              <a:avLst/>
              <a:gdLst/>
              <a:ahLst/>
              <a:cxnLst/>
              <a:rect l="l" t="t" r="r" b="b"/>
              <a:pathLst>
                <a:path w="16645" h="31583" extrusionOk="0">
                  <a:moveTo>
                    <a:pt x="6090" y="0"/>
                  </a:moveTo>
                  <a:lnTo>
                    <a:pt x="0" y="31583"/>
                  </a:lnTo>
                  <a:lnTo>
                    <a:pt x="16645" y="31583"/>
                  </a:ln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383;p26">
              <a:extLst>
                <a:ext uri="{FF2B5EF4-FFF2-40B4-BE49-F238E27FC236}">
                  <a16:creationId xmlns:a16="http://schemas.microsoft.com/office/drawing/2014/main" id="{620504E1-EE48-CAF1-F1F7-1574A3D9DC57}"/>
                </a:ext>
              </a:extLst>
            </p:cNvPr>
            <p:cNvSpPr/>
            <p:nvPr/>
          </p:nvSpPr>
          <p:spPr>
            <a:xfrm>
              <a:off x="5802850" y="2096500"/>
              <a:ext cx="2155200" cy="2477700"/>
            </a:xfrm>
            <a:prstGeom prst="roundRect">
              <a:avLst>
                <a:gd name="adj" fmla="val 7229"/>
              </a:avLst>
            </a:prstGeom>
            <a:solidFill>
              <a:srgbClr val="F9FBFB"/>
            </a:solidFill>
            <a:ln>
              <a:noFill/>
            </a:ln>
            <a:effectLst>
              <a:outerShdw blurRad="57150" dist="28575"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84;p26">
              <a:extLst>
                <a:ext uri="{FF2B5EF4-FFF2-40B4-BE49-F238E27FC236}">
                  <a16:creationId xmlns:a16="http://schemas.microsoft.com/office/drawing/2014/main" id="{60E29B95-F684-2089-9768-68C7F82DFADD}"/>
                </a:ext>
              </a:extLst>
            </p:cNvPr>
            <p:cNvSpPr/>
            <p:nvPr/>
          </p:nvSpPr>
          <p:spPr>
            <a:xfrm>
              <a:off x="5801921" y="2096500"/>
              <a:ext cx="2154229" cy="673587"/>
            </a:xfrm>
            <a:custGeom>
              <a:avLst/>
              <a:gdLst/>
              <a:ahLst/>
              <a:cxnLst/>
              <a:rect l="l" t="t" r="r" b="b"/>
              <a:pathLst>
                <a:path w="94629" h="52409" extrusionOk="0">
                  <a:moveTo>
                    <a:pt x="5765" y="0"/>
                  </a:moveTo>
                  <a:cubicBezTo>
                    <a:pt x="2558" y="0"/>
                    <a:pt x="1" y="2598"/>
                    <a:pt x="1" y="5765"/>
                  </a:cubicBezTo>
                  <a:lnTo>
                    <a:pt x="1" y="45467"/>
                  </a:lnTo>
                  <a:lnTo>
                    <a:pt x="38972" y="45467"/>
                  </a:lnTo>
                  <a:cubicBezTo>
                    <a:pt x="41651" y="45467"/>
                    <a:pt x="44168" y="46928"/>
                    <a:pt x="45508" y="49242"/>
                  </a:cubicBezTo>
                  <a:lnTo>
                    <a:pt x="47335" y="52408"/>
                  </a:lnTo>
                  <a:lnTo>
                    <a:pt x="49121" y="49242"/>
                  </a:lnTo>
                  <a:cubicBezTo>
                    <a:pt x="50501" y="46928"/>
                    <a:pt x="52977" y="45467"/>
                    <a:pt x="55657" y="45467"/>
                  </a:cubicBezTo>
                  <a:lnTo>
                    <a:pt x="94628" y="45467"/>
                  </a:lnTo>
                  <a:lnTo>
                    <a:pt x="94628" y="5765"/>
                  </a:lnTo>
                  <a:cubicBezTo>
                    <a:pt x="94628" y="2598"/>
                    <a:pt x="92071" y="0"/>
                    <a:pt x="88864" y="0"/>
                  </a:cubicBezTo>
                  <a:close/>
                </a:path>
              </a:pathLst>
            </a:custGeom>
            <a:solidFill>
              <a:srgbClr val="D6D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85;p26">
              <a:extLst>
                <a:ext uri="{FF2B5EF4-FFF2-40B4-BE49-F238E27FC236}">
                  <a16:creationId xmlns:a16="http://schemas.microsoft.com/office/drawing/2014/main" id="{81D419B0-FD26-1C91-7C46-0D14B3B1639C}"/>
                </a:ext>
              </a:extLst>
            </p:cNvPr>
            <p:cNvSpPr/>
            <p:nvPr/>
          </p:nvSpPr>
          <p:spPr>
            <a:xfrm>
              <a:off x="6210400" y="1384907"/>
              <a:ext cx="1338195" cy="1096044"/>
            </a:xfrm>
            <a:custGeom>
              <a:avLst/>
              <a:gdLst/>
              <a:ahLst/>
              <a:cxnLst/>
              <a:rect l="l" t="t" r="r" b="b"/>
              <a:pathLst>
                <a:path w="58783" h="48146" extrusionOk="0">
                  <a:moveTo>
                    <a:pt x="56103" y="48146"/>
                  </a:moveTo>
                  <a:lnTo>
                    <a:pt x="2639" y="48146"/>
                  </a:lnTo>
                  <a:cubicBezTo>
                    <a:pt x="1178" y="48146"/>
                    <a:pt x="1" y="46968"/>
                    <a:pt x="1" y="45466"/>
                  </a:cubicBezTo>
                  <a:lnTo>
                    <a:pt x="1" y="0"/>
                  </a:lnTo>
                  <a:lnTo>
                    <a:pt x="56834" y="0"/>
                  </a:lnTo>
                  <a:cubicBezTo>
                    <a:pt x="57890" y="0"/>
                    <a:pt x="58783" y="893"/>
                    <a:pt x="58783" y="1949"/>
                  </a:cubicBezTo>
                  <a:lnTo>
                    <a:pt x="58783" y="45466"/>
                  </a:lnTo>
                  <a:cubicBezTo>
                    <a:pt x="58783" y="46968"/>
                    <a:pt x="57565" y="48146"/>
                    <a:pt x="56103" y="48146"/>
                  </a:cubicBezTo>
                </a:path>
              </a:pathLst>
            </a:custGeom>
            <a:solidFill>
              <a:schemeClr val="accent4">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 name="Google Shape;381;p26">
            <a:extLst>
              <a:ext uri="{FF2B5EF4-FFF2-40B4-BE49-F238E27FC236}">
                <a16:creationId xmlns:a16="http://schemas.microsoft.com/office/drawing/2014/main" id="{28799F55-21FA-D3A6-8F4D-F5D3F35D948A}"/>
              </a:ext>
            </a:extLst>
          </p:cNvPr>
          <p:cNvGrpSpPr/>
          <p:nvPr/>
        </p:nvGrpSpPr>
        <p:grpSpPr>
          <a:xfrm>
            <a:off x="2253810" y="1429027"/>
            <a:ext cx="2209684" cy="3320723"/>
            <a:chOff x="5801921" y="1384907"/>
            <a:chExt cx="2156129" cy="3189293"/>
          </a:xfrm>
        </p:grpSpPr>
        <p:sp>
          <p:nvSpPr>
            <p:cNvPr id="42" name="Google Shape;382;p26">
              <a:extLst>
                <a:ext uri="{FF2B5EF4-FFF2-40B4-BE49-F238E27FC236}">
                  <a16:creationId xmlns:a16="http://schemas.microsoft.com/office/drawing/2014/main" id="{2D79AF83-CD6D-20FF-C940-D91A59BB42D5}"/>
                </a:ext>
              </a:extLst>
            </p:cNvPr>
            <p:cNvSpPr/>
            <p:nvPr/>
          </p:nvSpPr>
          <p:spPr>
            <a:xfrm>
              <a:off x="6071784" y="1384907"/>
              <a:ext cx="378923" cy="718987"/>
            </a:xfrm>
            <a:custGeom>
              <a:avLst/>
              <a:gdLst/>
              <a:ahLst/>
              <a:cxnLst/>
              <a:rect l="l" t="t" r="r" b="b"/>
              <a:pathLst>
                <a:path w="16645" h="31583" extrusionOk="0">
                  <a:moveTo>
                    <a:pt x="6090" y="0"/>
                  </a:moveTo>
                  <a:lnTo>
                    <a:pt x="0" y="31583"/>
                  </a:lnTo>
                  <a:lnTo>
                    <a:pt x="16645" y="31583"/>
                  </a:ln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83;p26">
              <a:extLst>
                <a:ext uri="{FF2B5EF4-FFF2-40B4-BE49-F238E27FC236}">
                  <a16:creationId xmlns:a16="http://schemas.microsoft.com/office/drawing/2014/main" id="{D40FA6B8-1446-7EE8-194F-41A963968C32}"/>
                </a:ext>
              </a:extLst>
            </p:cNvPr>
            <p:cNvSpPr/>
            <p:nvPr/>
          </p:nvSpPr>
          <p:spPr>
            <a:xfrm>
              <a:off x="5802850" y="2096500"/>
              <a:ext cx="2155200" cy="2477700"/>
            </a:xfrm>
            <a:prstGeom prst="roundRect">
              <a:avLst>
                <a:gd name="adj" fmla="val 7229"/>
              </a:avLst>
            </a:prstGeom>
            <a:solidFill>
              <a:srgbClr val="F9FBFB"/>
            </a:solidFill>
            <a:ln>
              <a:noFill/>
            </a:ln>
            <a:effectLst>
              <a:outerShdw blurRad="57150" dist="28575"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84;p26">
              <a:extLst>
                <a:ext uri="{FF2B5EF4-FFF2-40B4-BE49-F238E27FC236}">
                  <a16:creationId xmlns:a16="http://schemas.microsoft.com/office/drawing/2014/main" id="{3DBB7948-27A9-37DD-2C71-2AFA9A598C27}"/>
                </a:ext>
              </a:extLst>
            </p:cNvPr>
            <p:cNvSpPr/>
            <p:nvPr/>
          </p:nvSpPr>
          <p:spPr>
            <a:xfrm>
              <a:off x="5801921" y="2096500"/>
              <a:ext cx="2154229" cy="673587"/>
            </a:xfrm>
            <a:custGeom>
              <a:avLst/>
              <a:gdLst/>
              <a:ahLst/>
              <a:cxnLst/>
              <a:rect l="l" t="t" r="r" b="b"/>
              <a:pathLst>
                <a:path w="94629" h="52409" extrusionOk="0">
                  <a:moveTo>
                    <a:pt x="5765" y="0"/>
                  </a:moveTo>
                  <a:cubicBezTo>
                    <a:pt x="2558" y="0"/>
                    <a:pt x="1" y="2598"/>
                    <a:pt x="1" y="5765"/>
                  </a:cubicBezTo>
                  <a:lnTo>
                    <a:pt x="1" y="45467"/>
                  </a:lnTo>
                  <a:lnTo>
                    <a:pt x="38972" y="45467"/>
                  </a:lnTo>
                  <a:cubicBezTo>
                    <a:pt x="41651" y="45467"/>
                    <a:pt x="44168" y="46928"/>
                    <a:pt x="45508" y="49242"/>
                  </a:cubicBezTo>
                  <a:lnTo>
                    <a:pt x="47335" y="52408"/>
                  </a:lnTo>
                  <a:lnTo>
                    <a:pt x="49121" y="49242"/>
                  </a:lnTo>
                  <a:cubicBezTo>
                    <a:pt x="50501" y="46928"/>
                    <a:pt x="52977" y="45467"/>
                    <a:pt x="55657" y="45467"/>
                  </a:cubicBezTo>
                  <a:lnTo>
                    <a:pt x="94628" y="45467"/>
                  </a:lnTo>
                  <a:lnTo>
                    <a:pt x="94628" y="5765"/>
                  </a:lnTo>
                  <a:cubicBezTo>
                    <a:pt x="94628" y="2598"/>
                    <a:pt x="92071" y="0"/>
                    <a:pt x="88864" y="0"/>
                  </a:cubicBezTo>
                  <a:close/>
                </a:path>
              </a:pathLst>
            </a:custGeom>
            <a:solidFill>
              <a:srgbClr val="D6D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85;p26">
              <a:extLst>
                <a:ext uri="{FF2B5EF4-FFF2-40B4-BE49-F238E27FC236}">
                  <a16:creationId xmlns:a16="http://schemas.microsoft.com/office/drawing/2014/main" id="{0C047C58-0F62-20B5-3787-8137127D34F5}"/>
                </a:ext>
              </a:extLst>
            </p:cNvPr>
            <p:cNvSpPr/>
            <p:nvPr/>
          </p:nvSpPr>
          <p:spPr>
            <a:xfrm>
              <a:off x="6210400" y="1384907"/>
              <a:ext cx="1338195" cy="1096044"/>
            </a:xfrm>
            <a:custGeom>
              <a:avLst/>
              <a:gdLst/>
              <a:ahLst/>
              <a:cxnLst/>
              <a:rect l="l" t="t" r="r" b="b"/>
              <a:pathLst>
                <a:path w="58783" h="48146" extrusionOk="0">
                  <a:moveTo>
                    <a:pt x="56103" y="48146"/>
                  </a:moveTo>
                  <a:lnTo>
                    <a:pt x="2639" y="48146"/>
                  </a:lnTo>
                  <a:cubicBezTo>
                    <a:pt x="1178" y="48146"/>
                    <a:pt x="1" y="46968"/>
                    <a:pt x="1" y="45466"/>
                  </a:cubicBezTo>
                  <a:lnTo>
                    <a:pt x="1" y="0"/>
                  </a:lnTo>
                  <a:lnTo>
                    <a:pt x="56834" y="0"/>
                  </a:lnTo>
                  <a:cubicBezTo>
                    <a:pt x="57890" y="0"/>
                    <a:pt x="58783" y="893"/>
                    <a:pt x="58783" y="1949"/>
                  </a:cubicBezTo>
                  <a:lnTo>
                    <a:pt x="58783" y="45466"/>
                  </a:lnTo>
                  <a:cubicBezTo>
                    <a:pt x="58783" y="46968"/>
                    <a:pt x="57565" y="48146"/>
                    <a:pt x="56103" y="48146"/>
                  </a:cubicBezTo>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73" name="Google Shape;373;p26"/>
          <p:cNvSpPr txBox="1">
            <a:spLocks noGrp="1"/>
          </p:cNvSpPr>
          <p:nvPr>
            <p:ph type="title"/>
          </p:nvPr>
        </p:nvSpPr>
        <p:spPr>
          <a:xfrm>
            <a:off x="1297500" y="393750"/>
            <a:ext cx="7038900" cy="914100"/>
          </a:xfrm>
          <a:prstGeom prst="rect">
            <a:avLst/>
          </a:prstGeom>
          <a:effectLst>
            <a:outerShdw blurRad="57150" dist="19050" dir="5400000" algn="bl" rotWithShape="0">
              <a:srgbClr val="1155CC">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latin typeface="Arial"/>
                <a:ea typeface="Arial"/>
                <a:cs typeface="Arial"/>
                <a:sym typeface="Arial"/>
              </a:rPr>
              <a:t>Model Performance &amp; Model Evaluation</a:t>
            </a:r>
            <a:endParaRPr b="1" dirty="0">
              <a:solidFill>
                <a:schemeClr val="dk1"/>
              </a:solidFill>
              <a:latin typeface="Arial"/>
              <a:ea typeface="Arial"/>
              <a:cs typeface="Arial"/>
              <a:sym typeface="Arial"/>
            </a:endParaRPr>
          </a:p>
        </p:txBody>
      </p:sp>
      <p:sp>
        <p:nvSpPr>
          <p:cNvPr id="375" name="Google Shape;375;p26"/>
          <p:cNvSpPr txBox="1"/>
          <p:nvPr/>
        </p:nvSpPr>
        <p:spPr>
          <a:xfrm>
            <a:off x="1297500" y="820647"/>
            <a:ext cx="55779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The model performance is measured and evaluated </a:t>
            </a:r>
            <a:endParaRPr dirty="0"/>
          </a:p>
        </p:txBody>
      </p:sp>
      <p:grpSp>
        <p:nvGrpSpPr>
          <p:cNvPr id="381" name="Google Shape;381;p26"/>
          <p:cNvGrpSpPr/>
          <p:nvPr/>
        </p:nvGrpSpPr>
        <p:grpSpPr>
          <a:xfrm>
            <a:off x="24866" y="1429027"/>
            <a:ext cx="2145854" cy="3320723"/>
            <a:chOff x="5801921" y="1384907"/>
            <a:chExt cx="2156129" cy="3189293"/>
          </a:xfrm>
        </p:grpSpPr>
        <p:sp>
          <p:nvSpPr>
            <p:cNvPr id="382" name="Google Shape;382;p26"/>
            <p:cNvSpPr/>
            <p:nvPr/>
          </p:nvSpPr>
          <p:spPr>
            <a:xfrm>
              <a:off x="6071784" y="1384907"/>
              <a:ext cx="378923" cy="718987"/>
            </a:xfrm>
            <a:custGeom>
              <a:avLst/>
              <a:gdLst/>
              <a:ahLst/>
              <a:cxnLst/>
              <a:rect l="l" t="t" r="r" b="b"/>
              <a:pathLst>
                <a:path w="16645" h="31583" extrusionOk="0">
                  <a:moveTo>
                    <a:pt x="6090" y="0"/>
                  </a:moveTo>
                  <a:lnTo>
                    <a:pt x="0" y="31583"/>
                  </a:lnTo>
                  <a:lnTo>
                    <a:pt x="16645" y="31583"/>
                  </a:lnTo>
                  <a:close/>
                </a:path>
              </a:pathLst>
            </a:cu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p:nvPr/>
          </p:nvSpPr>
          <p:spPr>
            <a:xfrm>
              <a:off x="5802850" y="2096500"/>
              <a:ext cx="2155200" cy="2477700"/>
            </a:xfrm>
            <a:prstGeom prst="roundRect">
              <a:avLst>
                <a:gd name="adj" fmla="val 7229"/>
              </a:avLst>
            </a:prstGeom>
            <a:solidFill>
              <a:srgbClr val="F9FBFB"/>
            </a:solidFill>
            <a:ln>
              <a:noFill/>
            </a:ln>
            <a:effectLst>
              <a:outerShdw blurRad="57150" dist="28575"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6"/>
            <p:cNvSpPr/>
            <p:nvPr/>
          </p:nvSpPr>
          <p:spPr>
            <a:xfrm>
              <a:off x="5801921" y="2096500"/>
              <a:ext cx="2154229" cy="673587"/>
            </a:xfrm>
            <a:custGeom>
              <a:avLst/>
              <a:gdLst/>
              <a:ahLst/>
              <a:cxnLst/>
              <a:rect l="l" t="t" r="r" b="b"/>
              <a:pathLst>
                <a:path w="94629" h="52409" extrusionOk="0">
                  <a:moveTo>
                    <a:pt x="5765" y="0"/>
                  </a:moveTo>
                  <a:cubicBezTo>
                    <a:pt x="2558" y="0"/>
                    <a:pt x="1" y="2598"/>
                    <a:pt x="1" y="5765"/>
                  </a:cubicBezTo>
                  <a:lnTo>
                    <a:pt x="1" y="45467"/>
                  </a:lnTo>
                  <a:lnTo>
                    <a:pt x="38972" y="45467"/>
                  </a:lnTo>
                  <a:cubicBezTo>
                    <a:pt x="41651" y="45467"/>
                    <a:pt x="44168" y="46928"/>
                    <a:pt x="45508" y="49242"/>
                  </a:cubicBezTo>
                  <a:lnTo>
                    <a:pt x="47335" y="52408"/>
                  </a:lnTo>
                  <a:lnTo>
                    <a:pt x="49121" y="49242"/>
                  </a:lnTo>
                  <a:cubicBezTo>
                    <a:pt x="50501" y="46928"/>
                    <a:pt x="52977" y="45467"/>
                    <a:pt x="55657" y="45467"/>
                  </a:cubicBezTo>
                  <a:lnTo>
                    <a:pt x="94628" y="45467"/>
                  </a:lnTo>
                  <a:lnTo>
                    <a:pt x="94628" y="5765"/>
                  </a:lnTo>
                  <a:cubicBezTo>
                    <a:pt x="94628" y="2598"/>
                    <a:pt x="92071" y="0"/>
                    <a:pt x="88864" y="0"/>
                  </a:cubicBezTo>
                  <a:close/>
                </a:path>
              </a:pathLst>
            </a:custGeom>
            <a:solidFill>
              <a:srgbClr val="D6D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a:off x="6210400" y="1384907"/>
              <a:ext cx="1338195" cy="1096044"/>
            </a:xfrm>
            <a:custGeom>
              <a:avLst/>
              <a:gdLst/>
              <a:ahLst/>
              <a:cxnLst/>
              <a:rect l="l" t="t" r="r" b="b"/>
              <a:pathLst>
                <a:path w="58783" h="48146" extrusionOk="0">
                  <a:moveTo>
                    <a:pt x="56103" y="48146"/>
                  </a:moveTo>
                  <a:lnTo>
                    <a:pt x="2639" y="48146"/>
                  </a:lnTo>
                  <a:cubicBezTo>
                    <a:pt x="1178" y="48146"/>
                    <a:pt x="1" y="46968"/>
                    <a:pt x="1" y="45466"/>
                  </a:cubicBezTo>
                  <a:lnTo>
                    <a:pt x="1" y="0"/>
                  </a:lnTo>
                  <a:lnTo>
                    <a:pt x="56834" y="0"/>
                  </a:lnTo>
                  <a:cubicBezTo>
                    <a:pt x="57890" y="0"/>
                    <a:pt x="58783" y="893"/>
                    <a:pt x="58783" y="1949"/>
                  </a:cubicBezTo>
                  <a:lnTo>
                    <a:pt x="58783" y="45466"/>
                  </a:lnTo>
                  <a:cubicBezTo>
                    <a:pt x="58783" y="46968"/>
                    <a:pt x="57565" y="48146"/>
                    <a:pt x="56103" y="48146"/>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26"/>
          <p:cNvSpPr txBox="1"/>
          <p:nvPr/>
        </p:nvSpPr>
        <p:spPr>
          <a:xfrm>
            <a:off x="2736012" y="1580487"/>
            <a:ext cx="1134000" cy="615523"/>
          </a:xfrm>
          <a:prstGeom prst="rect">
            <a:avLst/>
          </a:prstGeom>
          <a:noFill/>
          <a:ln>
            <a:noFill/>
          </a:ln>
          <a:effectLst>
            <a:outerShdw blurRad="57150" dist="19050" dir="5400000" algn="bl" rotWithShape="0">
              <a:srgbClr val="1155CC">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Lato"/>
                <a:ea typeface="Lato"/>
                <a:cs typeface="Lato"/>
                <a:sym typeface="Lato"/>
              </a:rPr>
              <a:t>K-Nearest Means</a:t>
            </a:r>
            <a:endParaRPr dirty="0">
              <a:latin typeface="Lato"/>
              <a:ea typeface="Lato"/>
              <a:cs typeface="Lato"/>
              <a:sym typeface="Lato"/>
            </a:endParaRPr>
          </a:p>
        </p:txBody>
      </p:sp>
      <p:sp>
        <p:nvSpPr>
          <p:cNvPr id="396" name="Google Shape;396;p26"/>
          <p:cNvSpPr txBox="1"/>
          <p:nvPr/>
        </p:nvSpPr>
        <p:spPr>
          <a:xfrm>
            <a:off x="5172099" y="1462544"/>
            <a:ext cx="883354" cy="830966"/>
          </a:xfrm>
          <a:prstGeom prst="rect">
            <a:avLst/>
          </a:prstGeom>
          <a:noFill/>
          <a:ln>
            <a:noFill/>
          </a:ln>
          <a:effectLst>
            <a:outerShdw blurRad="57150" dist="19050" dir="5400000" algn="bl" rotWithShape="0">
              <a:srgbClr val="1155CC">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Lato"/>
                <a:ea typeface="Lato"/>
                <a:cs typeface="Lato"/>
                <a:sym typeface="Lato"/>
              </a:rPr>
              <a:t>Decision tree model</a:t>
            </a:r>
            <a:endParaRPr dirty="0">
              <a:latin typeface="Lato"/>
              <a:ea typeface="Lato"/>
              <a:cs typeface="Lato"/>
              <a:sym typeface="Lato"/>
            </a:endParaRPr>
          </a:p>
        </p:txBody>
      </p:sp>
      <p:sp>
        <p:nvSpPr>
          <p:cNvPr id="397" name="Google Shape;397;p26"/>
          <p:cNvSpPr txBox="1"/>
          <p:nvPr/>
        </p:nvSpPr>
        <p:spPr>
          <a:xfrm>
            <a:off x="781900" y="3421750"/>
            <a:ext cx="151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graphicFrame>
        <p:nvGraphicFramePr>
          <p:cNvPr id="398" name="Google Shape;398;p26"/>
          <p:cNvGraphicFramePr/>
          <p:nvPr>
            <p:extLst>
              <p:ext uri="{D42A27DB-BD31-4B8C-83A1-F6EECF244321}">
                <p14:modId xmlns:p14="http://schemas.microsoft.com/office/powerpoint/2010/main" val="4200721734"/>
              </p:ext>
            </p:extLst>
          </p:nvPr>
        </p:nvGraphicFramePr>
        <p:xfrm>
          <a:off x="87392" y="3813376"/>
          <a:ext cx="1954252" cy="396210"/>
        </p:xfrm>
        <a:graphic>
          <a:graphicData uri="http://schemas.openxmlformats.org/drawingml/2006/table">
            <a:tbl>
              <a:tblPr>
                <a:noFill/>
                <a:tableStyleId>{E26A36FE-5953-476D-9F62-26C998E52DA5}</a:tableStyleId>
              </a:tblPr>
              <a:tblGrid>
                <a:gridCol w="1001548">
                  <a:extLst>
                    <a:ext uri="{9D8B030D-6E8A-4147-A177-3AD203B41FA5}">
                      <a16:colId xmlns:a16="http://schemas.microsoft.com/office/drawing/2014/main" val="20000"/>
                    </a:ext>
                  </a:extLst>
                </a:gridCol>
                <a:gridCol w="952704">
                  <a:extLst>
                    <a:ext uri="{9D8B030D-6E8A-4147-A177-3AD203B41FA5}">
                      <a16:colId xmlns:a16="http://schemas.microsoft.com/office/drawing/2014/main" val="20001"/>
                    </a:ext>
                  </a:extLst>
                </a:gridCol>
              </a:tblGrid>
              <a:tr h="321835">
                <a:tc>
                  <a:txBody>
                    <a:bodyPr/>
                    <a:lstStyle/>
                    <a:p>
                      <a:pPr marL="0" lvl="0" indent="0" algn="l" rtl="0">
                        <a:spcBef>
                          <a:spcPts val="0"/>
                        </a:spcBef>
                        <a:spcAft>
                          <a:spcPts val="0"/>
                        </a:spcAft>
                        <a:buNone/>
                      </a:pPr>
                      <a:r>
                        <a:rPr lang="en" dirty="0"/>
                        <a:t>Recall</a:t>
                      </a:r>
                      <a:endParaRPr dirty="0"/>
                    </a:p>
                  </a:txBody>
                  <a:tcPr marL="91425" marR="91425" marT="91425" marB="91425">
                    <a:solidFill>
                      <a:schemeClr val="accent4"/>
                    </a:solidFill>
                  </a:tcPr>
                </a:tc>
                <a:tc>
                  <a:txBody>
                    <a:bodyPr/>
                    <a:lstStyle/>
                    <a:p>
                      <a:pPr marL="0" lvl="0" indent="0" algn="l" rtl="0">
                        <a:spcBef>
                          <a:spcPts val="0"/>
                        </a:spcBef>
                        <a:spcAft>
                          <a:spcPts val="0"/>
                        </a:spcAft>
                        <a:buNone/>
                      </a:pPr>
                      <a:r>
                        <a:rPr lang="en-US" dirty="0"/>
                        <a:t>0.9841</a:t>
                      </a:r>
                      <a:endParaRPr dirty="0"/>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399" name="Google Shape;399;p26"/>
          <p:cNvGraphicFramePr/>
          <p:nvPr>
            <p:extLst>
              <p:ext uri="{D42A27DB-BD31-4B8C-83A1-F6EECF244321}">
                <p14:modId xmlns:p14="http://schemas.microsoft.com/office/powerpoint/2010/main" val="1797188462"/>
              </p:ext>
            </p:extLst>
          </p:nvPr>
        </p:nvGraphicFramePr>
        <p:xfrm>
          <a:off x="93341" y="2902820"/>
          <a:ext cx="1944580" cy="396210"/>
        </p:xfrm>
        <a:graphic>
          <a:graphicData uri="http://schemas.openxmlformats.org/drawingml/2006/table">
            <a:tbl>
              <a:tblPr>
                <a:noFill/>
                <a:tableStyleId>{E26A36FE-5953-476D-9F62-26C998E52DA5}</a:tableStyleId>
              </a:tblPr>
              <a:tblGrid>
                <a:gridCol w="972290">
                  <a:extLst>
                    <a:ext uri="{9D8B030D-6E8A-4147-A177-3AD203B41FA5}">
                      <a16:colId xmlns:a16="http://schemas.microsoft.com/office/drawing/2014/main" val="20000"/>
                    </a:ext>
                  </a:extLst>
                </a:gridCol>
                <a:gridCol w="972290">
                  <a:extLst>
                    <a:ext uri="{9D8B030D-6E8A-4147-A177-3AD203B41FA5}">
                      <a16:colId xmlns:a16="http://schemas.microsoft.com/office/drawing/2014/main" val="20001"/>
                    </a:ext>
                  </a:extLst>
                </a:gridCol>
              </a:tblGrid>
              <a:tr h="315140">
                <a:tc>
                  <a:txBody>
                    <a:bodyPr/>
                    <a:lstStyle/>
                    <a:p>
                      <a:pPr marL="0" lvl="0" indent="0" algn="l" rtl="0">
                        <a:spcBef>
                          <a:spcPts val="0"/>
                        </a:spcBef>
                        <a:spcAft>
                          <a:spcPts val="0"/>
                        </a:spcAft>
                        <a:buNone/>
                      </a:pPr>
                      <a:r>
                        <a:rPr lang="en" dirty="0"/>
                        <a:t>Accuracy</a:t>
                      </a:r>
                      <a:endParaRPr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dirty="0"/>
                        <a:t>0.9874</a:t>
                      </a:r>
                      <a:endParaRPr dirty="0"/>
                    </a:p>
                  </a:txBody>
                  <a:tcPr marL="91425" marR="91425" marT="91425" marB="91425">
                    <a:lnL w="9525" cap="flat" cmpd="sng">
                      <a:solidFill>
                        <a:schemeClr val="dk1"/>
                      </a:solidFill>
                      <a:prstDash val="solid"/>
                      <a:round/>
                      <a:headEnd type="none" w="sm" len="sm"/>
                      <a:tailEnd type="none" w="sm" len="sm"/>
                    </a:lnL>
                  </a:tcPr>
                </a:tc>
                <a:extLst>
                  <a:ext uri="{0D108BD9-81ED-4DB2-BD59-A6C34878D82A}">
                    <a16:rowId xmlns:a16="http://schemas.microsoft.com/office/drawing/2014/main" val="10000"/>
                  </a:ext>
                </a:extLst>
              </a:tr>
            </a:tbl>
          </a:graphicData>
        </a:graphic>
      </p:graphicFrame>
      <p:graphicFrame>
        <p:nvGraphicFramePr>
          <p:cNvPr id="404" name="Google Shape;404;p26"/>
          <p:cNvGraphicFramePr/>
          <p:nvPr>
            <p:extLst>
              <p:ext uri="{D42A27DB-BD31-4B8C-83A1-F6EECF244321}">
                <p14:modId xmlns:p14="http://schemas.microsoft.com/office/powerpoint/2010/main" val="3124937855"/>
              </p:ext>
            </p:extLst>
          </p:nvPr>
        </p:nvGraphicFramePr>
        <p:xfrm>
          <a:off x="83668" y="3342333"/>
          <a:ext cx="1954252" cy="396210"/>
        </p:xfrm>
        <a:graphic>
          <a:graphicData uri="http://schemas.openxmlformats.org/drawingml/2006/table">
            <a:tbl>
              <a:tblPr>
                <a:noFill/>
                <a:tableStyleId>{E26A36FE-5953-476D-9F62-26C998E52DA5}</a:tableStyleId>
              </a:tblPr>
              <a:tblGrid>
                <a:gridCol w="1001548">
                  <a:extLst>
                    <a:ext uri="{9D8B030D-6E8A-4147-A177-3AD203B41FA5}">
                      <a16:colId xmlns:a16="http://schemas.microsoft.com/office/drawing/2014/main" val="20000"/>
                    </a:ext>
                  </a:extLst>
                </a:gridCol>
                <a:gridCol w="952704">
                  <a:extLst>
                    <a:ext uri="{9D8B030D-6E8A-4147-A177-3AD203B41FA5}">
                      <a16:colId xmlns:a16="http://schemas.microsoft.com/office/drawing/2014/main" val="20001"/>
                    </a:ext>
                  </a:extLst>
                </a:gridCol>
              </a:tblGrid>
              <a:tr h="396200">
                <a:tc>
                  <a:txBody>
                    <a:bodyPr/>
                    <a:lstStyle/>
                    <a:p>
                      <a:pPr marL="0" lvl="0" indent="0" algn="l" rtl="0">
                        <a:spcBef>
                          <a:spcPts val="0"/>
                        </a:spcBef>
                        <a:spcAft>
                          <a:spcPts val="0"/>
                        </a:spcAft>
                        <a:buNone/>
                      </a:pPr>
                      <a:r>
                        <a:rPr lang="en" dirty="0"/>
                        <a:t>Precision</a:t>
                      </a:r>
                      <a:endParaRPr dirty="0"/>
                    </a:p>
                  </a:txBody>
                  <a:tcPr marL="91425" marR="91425" marT="91425" marB="91425">
                    <a:solidFill>
                      <a:srgbClr val="85C3FA"/>
                    </a:solidFill>
                  </a:tcPr>
                </a:tc>
                <a:tc>
                  <a:txBody>
                    <a:bodyPr/>
                    <a:lstStyle/>
                    <a:p>
                      <a:pPr marL="0" lvl="0" indent="0" algn="l" rtl="0">
                        <a:spcBef>
                          <a:spcPts val="0"/>
                        </a:spcBef>
                        <a:spcAft>
                          <a:spcPts val="0"/>
                        </a:spcAft>
                        <a:buNone/>
                      </a:pPr>
                      <a:r>
                        <a:rPr lang="en-US" dirty="0"/>
                        <a:t>0.9892</a:t>
                      </a:r>
                      <a:endParaRPr dirty="0"/>
                    </a:p>
                  </a:txBody>
                  <a:tcPr marL="91425" marR="91425" marT="91425" marB="91425"/>
                </a:tc>
                <a:extLst>
                  <a:ext uri="{0D108BD9-81ED-4DB2-BD59-A6C34878D82A}">
                    <a16:rowId xmlns:a16="http://schemas.microsoft.com/office/drawing/2014/main" val="10000"/>
                  </a:ext>
                </a:extLst>
              </a:tr>
            </a:tbl>
          </a:graphicData>
        </a:graphic>
      </p:graphicFrame>
      <p:grpSp>
        <p:nvGrpSpPr>
          <p:cNvPr id="51" name="Google Shape;381;p26">
            <a:extLst>
              <a:ext uri="{FF2B5EF4-FFF2-40B4-BE49-F238E27FC236}">
                <a16:creationId xmlns:a16="http://schemas.microsoft.com/office/drawing/2014/main" id="{5EB1B198-F41E-95BC-6482-A62A83C9D81C}"/>
              </a:ext>
            </a:extLst>
          </p:cNvPr>
          <p:cNvGrpSpPr/>
          <p:nvPr/>
        </p:nvGrpSpPr>
        <p:grpSpPr>
          <a:xfrm>
            <a:off x="6854170" y="1427908"/>
            <a:ext cx="2223204" cy="3321842"/>
            <a:chOff x="5801921" y="1384907"/>
            <a:chExt cx="2156129" cy="3189293"/>
          </a:xfrm>
        </p:grpSpPr>
        <p:sp>
          <p:nvSpPr>
            <p:cNvPr id="52" name="Google Shape;382;p26">
              <a:extLst>
                <a:ext uri="{FF2B5EF4-FFF2-40B4-BE49-F238E27FC236}">
                  <a16:creationId xmlns:a16="http://schemas.microsoft.com/office/drawing/2014/main" id="{460E5492-99AE-B649-7F9F-41AD65183B03}"/>
                </a:ext>
              </a:extLst>
            </p:cNvPr>
            <p:cNvSpPr/>
            <p:nvPr/>
          </p:nvSpPr>
          <p:spPr>
            <a:xfrm>
              <a:off x="6071784" y="1384907"/>
              <a:ext cx="378923" cy="718987"/>
            </a:xfrm>
            <a:custGeom>
              <a:avLst/>
              <a:gdLst/>
              <a:ahLst/>
              <a:cxnLst/>
              <a:rect l="l" t="t" r="r" b="b"/>
              <a:pathLst>
                <a:path w="16645" h="31583" extrusionOk="0">
                  <a:moveTo>
                    <a:pt x="6090" y="0"/>
                  </a:moveTo>
                  <a:lnTo>
                    <a:pt x="0" y="31583"/>
                  </a:lnTo>
                  <a:lnTo>
                    <a:pt x="16645" y="31583"/>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83;p26">
              <a:extLst>
                <a:ext uri="{FF2B5EF4-FFF2-40B4-BE49-F238E27FC236}">
                  <a16:creationId xmlns:a16="http://schemas.microsoft.com/office/drawing/2014/main" id="{98F1A424-F8FF-FD29-9FB1-4AE4C7C8688F}"/>
                </a:ext>
              </a:extLst>
            </p:cNvPr>
            <p:cNvSpPr/>
            <p:nvPr/>
          </p:nvSpPr>
          <p:spPr>
            <a:xfrm>
              <a:off x="5802850" y="2096500"/>
              <a:ext cx="2155200" cy="2477700"/>
            </a:xfrm>
            <a:prstGeom prst="roundRect">
              <a:avLst>
                <a:gd name="adj" fmla="val 7229"/>
              </a:avLst>
            </a:prstGeom>
            <a:solidFill>
              <a:srgbClr val="F9FBFB"/>
            </a:solidFill>
            <a:ln>
              <a:noFill/>
            </a:ln>
            <a:effectLst>
              <a:outerShdw blurRad="57150" dist="28575"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84;p26">
              <a:extLst>
                <a:ext uri="{FF2B5EF4-FFF2-40B4-BE49-F238E27FC236}">
                  <a16:creationId xmlns:a16="http://schemas.microsoft.com/office/drawing/2014/main" id="{F823682D-8FB7-87A9-AF13-012EC17D5167}"/>
                </a:ext>
              </a:extLst>
            </p:cNvPr>
            <p:cNvSpPr/>
            <p:nvPr/>
          </p:nvSpPr>
          <p:spPr>
            <a:xfrm>
              <a:off x="5801921" y="2096500"/>
              <a:ext cx="2154229" cy="673587"/>
            </a:xfrm>
            <a:custGeom>
              <a:avLst/>
              <a:gdLst/>
              <a:ahLst/>
              <a:cxnLst/>
              <a:rect l="l" t="t" r="r" b="b"/>
              <a:pathLst>
                <a:path w="94629" h="52409" extrusionOk="0">
                  <a:moveTo>
                    <a:pt x="5765" y="0"/>
                  </a:moveTo>
                  <a:cubicBezTo>
                    <a:pt x="2558" y="0"/>
                    <a:pt x="1" y="2598"/>
                    <a:pt x="1" y="5765"/>
                  </a:cubicBezTo>
                  <a:lnTo>
                    <a:pt x="1" y="45467"/>
                  </a:lnTo>
                  <a:lnTo>
                    <a:pt x="38972" y="45467"/>
                  </a:lnTo>
                  <a:cubicBezTo>
                    <a:pt x="41651" y="45467"/>
                    <a:pt x="44168" y="46928"/>
                    <a:pt x="45508" y="49242"/>
                  </a:cubicBezTo>
                  <a:lnTo>
                    <a:pt x="47335" y="52408"/>
                  </a:lnTo>
                  <a:lnTo>
                    <a:pt x="49121" y="49242"/>
                  </a:lnTo>
                  <a:cubicBezTo>
                    <a:pt x="50501" y="46928"/>
                    <a:pt x="52977" y="45467"/>
                    <a:pt x="55657" y="45467"/>
                  </a:cubicBezTo>
                  <a:lnTo>
                    <a:pt x="94628" y="45467"/>
                  </a:lnTo>
                  <a:lnTo>
                    <a:pt x="94628" y="5765"/>
                  </a:lnTo>
                  <a:cubicBezTo>
                    <a:pt x="94628" y="2598"/>
                    <a:pt x="92071" y="0"/>
                    <a:pt x="88864" y="0"/>
                  </a:cubicBezTo>
                  <a:close/>
                </a:path>
              </a:pathLst>
            </a:custGeom>
            <a:solidFill>
              <a:srgbClr val="D6D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85;p26">
              <a:extLst>
                <a:ext uri="{FF2B5EF4-FFF2-40B4-BE49-F238E27FC236}">
                  <a16:creationId xmlns:a16="http://schemas.microsoft.com/office/drawing/2014/main" id="{84CB3722-45B4-67FA-FBE9-BAA58B04A026}"/>
                </a:ext>
              </a:extLst>
            </p:cNvPr>
            <p:cNvSpPr/>
            <p:nvPr/>
          </p:nvSpPr>
          <p:spPr>
            <a:xfrm>
              <a:off x="6210400" y="1384907"/>
              <a:ext cx="1338195" cy="1096044"/>
            </a:xfrm>
            <a:custGeom>
              <a:avLst/>
              <a:gdLst/>
              <a:ahLst/>
              <a:cxnLst/>
              <a:rect l="l" t="t" r="r" b="b"/>
              <a:pathLst>
                <a:path w="58783" h="48146" extrusionOk="0">
                  <a:moveTo>
                    <a:pt x="56103" y="48146"/>
                  </a:moveTo>
                  <a:lnTo>
                    <a:pt x="2639" y="48146"/>
                  </a:lnTo>
                  <a:cubicBezTo>
                    <a:pt x="1178" y="48146"/>
                    <a:pt x="1" y="46968"/>
                    <a:pt x="1" y="45466"/>
                  </a:cubicBezTo>
                  <a:lnTo>
                    <a:pt x="1" y="0"/>
                  </a:lnTo>
                  <a:lnTo>
                    <a:pt x="56834" y="0"/>
                  </a:lnTo>
                  <a:cubicBezTo>
                    <a:pt x="57890" y="0"/>
                    <a:pt x="58783" y="893"/>
                    <a:pt x="58783" y="1949"/>
                  </a:cubicBezTo>
                  <a:lnTo>
                    <a:pt x="58783" y="45466"/>
                  </a:lnTo>
                  <a:cubicBezTo>
                    <a:pt x="58783" y="46968"/>
                    <a:pt x="57565" y="48146"/>
                    <a:pt x="56103" y="48146"/>
                  </a:cubicBezTo>
                </a:path>
              </a:pathLst>
            </a:custGeom>
            <a:solidFill>
              <a:schemeClr val="accent6">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2" name="Google Shape;395;p26">
            <a:extLst>
              <a:ext uri="{FF2B5EF4-FFF2-40B4-BE49-F238E27FC236}">
                <a16:creationId xmlns:a16="http://schemas.microsoft.com/office/drawing/2014/main" id="{D22DC922-AD24-7D50-D1C4-497A3668100C}"/>
              </a:ext>
            </a:extLst>
          </p:cNvPr>
          <p:cNvSpPr txBox="1"/>
          <p:nvPr/>
        </p:nvSpPr>
        <p:spPr>
          <a:xfrm>
            <a:off x="507993" y="1603551"/>
            <a:ext cx="1134000" cy="615523"/>
          </a:xfrm>
          <a:prstGeom prst="rect">
            <a:avLst/>
          </a:prstGeom>
          <a:noFill/>
          <a:ln>
            <a:noFill/>
          </a:ln>
          <a:effectLst>
            <a:outerShdw blurRad="57150" dist="19050" dir="5400000" algn="bl" rotWithShape="0">
              <a:srgbClr val="1155CC">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Lato"/>
                <a:ea typeface="Lato"/>
                <a:cs typeface="Lato"/>
                <a:sym typeface="Lato"/>
              </a:rPr>
              <a:t>Logistic Regression</a:t>
            </a:r>
            <a:endParaRPr dirty="0">
              <a:latin typeface="Lato"/>
              <a:ea typeface="Lato"/>
              <a:cs typeface="Lato"/>
              <a:sym typeface="Lato"/>
            </a:endParaRPr>
          </a:p>
        </p:txBody>
      </p:sp>
      <p:sp>
        <p:nvSpPr>
          <p:cNvPr id="63" name="Google Shape;395;p26">
            <a:extLst>
              <a:ext uri="{FF2B5EF4-FFF2-40B4-BE49-F238E27FC236}">
                <a16:creationId xmlns:a16="http://schemas.microsoft.com/office/drawing/2014/main" id="{96233911-357B-57F2-3EF1-A0105D902FB5}"/>
              </a:ext>
            </a:extLst>
          </p:cNvPr>
          <p:cNvSpPr txBox="1"/>
          <p:nvPr/>
        </p:nvSpPr>
        <p:spPr>
          <a:xfrm>
            <a:off x="7442793" y="1502950"/>
            <a:ext cx="1134000" cy="400079"/>
          </a:xfrm>
          <a:prstGeom prst="rect">
            <a:avLst/>
          </a:prstGeom>
          <a:noFill/>
          <a:ln>
            <a:noFill/>
          </a:ln>
          <a:effectLst>
            <a:outerShdw blurRad="57150" dist="19050" dir="5400000" algn="bl" rotWithShape="0">
              <a:srgbClr val="1155CC">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Lato"/>
                <a:ea typeface="Lato"/>
                <a:cs typeface="Lato"/>
                <a:sym typeface="Lato"/>
              </a:rPr>
              <a:t>RBF SVM</a:t>
            </a:r>
            <a:endParaRPr dirty="0">
              <a:latin typeface="Lato"/>
              <a:ea typeface="Lato"/>
              <a:cs typeface="Lato"/>
              <a:sym typeface="Lato"/>
            </a:endParaRPr>
          </a:p>
        </p:txBody>
      </p:sp>
      <p:graphicFrame>
        <p:nvGraphicFramePr>
          <p:cNvPr id="57" name="Google Shape;404;p26">
            <a:extLst>
              <a:ext uri="{FF2B5EF4-FFF2-40B4-BE49-F238E27FC236}">
                <a16:creationId xmlns:a16="http://schemas.microsoft.com/office/drawing/2014/main" id="{54F18830-5097-F926-1D30-08BB4C8ADFCE}"/>
              </a:ext>
            </a:extLst>
          </p:cNvPr>
          <p:cNvGraphicFramePr/>
          <p:nvPr>
            <p:extLst>
              <p:ext uri="{D42A27DB-BD31-4B8C-83A1-F6EECF244321}">
                <p14:modId xmlns:p14="http://schemas.microsoft.com/office/powerpoint/2010/main" val="118648370"/>
              </p:ext>
            </p:extLst>
          </p:nvPr>
        </p:nvGraphicFramePr>
        <p:xfrm>
          <a:off x="98539" y="4260034"/>
          <a:ext cx="1943856" cy="396210"/>
        </p:xfrm>
        <a:graphic>
          <a:graphicData uri="http://schemas.openxmlformats.org/drawingml/2006/table">
            <a:tbl>
              <a:tblPr>
                <a:noFill/>
                <a:tableStyleId>{E26A36FE-5953-476D-9F62-26C998E52DA5}</a:tableStyleId>
              </a:tblPr>
              <a:tblGrid>
                <a:gridCol w="996220">
                  <a:extLst>
                    <a:ext uri="{9D8B030D-6E8A-4147-A177-3AD203B41FA5}">
                      <a16:colId xmlns:a16="http://schemas.microsoft.com/office/drawing/2014/main" val="20000"/>
                    </a:ext>
                  </a:extLst>
                </a:gridCol>
                <a:gridCol w="947636">
                  <a:extLst>
                    <a:ext uri="{9D8B030D-6E8A-4147-A177-3AD203B41FA5}">
                      <a16:colId xmlns:a16="http://schemas.microsoft.com/office/drawing/2014/main" val="20001"/>
                    </a:ext>
                  </a:extLst>
                </a:gridCol>
              </a:tblGrid>
              <a:tr h="396200">
                <a:tc>
                  <a:txBody>
                    <a:bodyPr/>
                    <a:lstStyle/>
                    <a:p>
                      <a:pPr marL="0" lvl="0" indent="0" algn="l" rtl="0">
                        <a:spcBef>
                          <a:spcPts val="0"/>
                        </a:spcBef>
                        <a:spcAft>
                          <a:spcPts val="0"/>
                        </a:spcAft>
                        <a:buNone/>
                      </a:pPr>
                      <a:r>
                        <a:rPr lang="en" dirty="0"/>
                        <a:t>F1 Score</a:t>
                      </a:r>
                      <a:endParaRPr dirty="0"/>
                    </a:p>
                  </a:txBody>
                  <a:tcPr marL="91425" marR="91425" marT="91425" marB="91425">
                    <a:solidFill>
                      <a:schemeClr val="accent6">
                        <a:lumMod val="60000"/>
                        <a:lumOff val="40000"/>
                      </a:schemeClr>
                    </a:solidFill>
                  </a:tcPr>
                </a:tc>
                <a:tc>
                  <a:txBody>
                    <a:bodyPr/>
                    <a:lstStyle/>
                    <a:p>
                      <a:pPr marL="0" lvl="0" indent="0" algn="l" rtl="0">
                        <a:spcBef>
                          <a:spcPts val="0"/>
                        </a:spcBef>
                        <a:spcAft>
                          <a:spcPts val="0"/>
                        </a:spcAft>
                        <a:buNone/>
                      </a:pPr>
                      <a:r>
                        <a:rPr lang="en-US" dirty="0"/>
                        <a:t>0.6565</a:t>
                      </a:r>
                      <a:endParaRPr dirty="0"/>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58" name="Google Shape;399;p26">
            <a:extLst>
              <a:ext uri="{FF2B5EF4-FFF2-40B4-BE49-F238E27FC236}">
                <a16:creationId xmlns:a16="http://schemas.microsoft.com/office/drawing/2014/main" id="{138FBB4B-16E8-4C34-F303-23220235A07A}"/>
              </a:ext>
            </a:extLst>
          </p:cNvPr>
          <p:cNvGraphicFramePr/>
          <p:nvPr>
            <p:extLst>
              <p:ext uri="{D42A27DB-BD31-4B8C-83A1-F6EECF244321}">
                <p14:modId xmlns:p14="http://schemas.microsoft.com/office/powerpoint/2010/main" val="1220250705"/>
              </p:ext>
            </p:extLst>
          </p:nvPr>
        </p:nvGraphicFramePr>
        <p:xfrm>
          <a:off x="2335567" y="2907679"/>
          <a:ext cx="1934198" cy="396210"/>
        </p:xfrm>
        <a:graphic>
          <a:graphicData uri="http://schemas.openxmlformats.org/drawingml/2006/table">
            <a:tbl>
              <a:tblPr>
                <a:noFill/>
                <a:tableStyleId>{E26A36FE-5953-476D-9F62-26C998E52DA5}</a:tableStyleId>
              </a:tblPr>
              <a:tblGrid>
                <a:gridCol w="967099">
                  <a:extLst>
                    <a:ext uri="{9D8B030D-6E8A-4147-A177-3AD203B41FA5}">
                      <a16:colId xmlns:a16="http://schemas.microsoft.com/office/drawing/2014/main" val="20000"/>
                    </a:ext>
                  </a:extLst>
                </a:gridCol>
                <a:gridCol w="967099">
                  <a:extLst>
                    <a:ext uri="{9D8B030D-6E8A-4147-A177-3AD203B41FA5}">
                      <a16:colId xmlns:a16="http://schemas.microsoft.com/office/drawing/2014/main" val="20001"/>
                    </a:ext>
                  </a:extLst>
                </a:gridCol>
              </a:tblGrid>
              <a:tr h="315140">
                <a:tc>
                  <a:txBody>
                    <a:bodyPr/>
                    <a:lstStyle/>
                    <a:p>
                      <a:pPr marL="0" lvl="0" indent="0" algn="l" rtl="0">
                        <a:spcBef>
                          <a:spcPts val="0"/>
                        </a:spcBef>
                        <a:spcAft>
                          <a:spcPts val="0"/>
                        </a:spcAft>
                        <a:buNone/>
                      </a:pPr>
                      <a:r>
                        <a:rPr lang="en" dirty="0"/>
                        <a:t>Accuracy</a:t>
                      </a:r>
                      <a:endParaRPr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dirty="0"/>
                        <a:t>0.9987</a:t>
                      </a:r>
                      <a:endParaRPr dirty="0"/>
                    </a:p>
                  </a:txBody>
                  <a:tcPr marL="91425" marR="91425" marT="91425" marB="91425">
                    <a:lnL w="9525" cap="flat" cmpd="sng">
                      <a:solidFill>
                        <a:schemeClr val="dk1"/>
                      </a:solidFill>
                      <a:prstDash val="solid"/>
                      <a:round/>
                      <a:headEnd type="none" w="sm" len="sm"/>
                      <a:tailEnd type="none" w="sm" len="sm"/>
                    </a:lnL>
                  </a:tcPr>
                </a:tc>
                <a:extLst>
                  <a:ext uri="{0D108BD9-81ED-4DB2-BD59-A6C34878D82A}">
                    <a16:rowId xmlns:a16="http://schemas.microsoft.com/office/drawing/2014/main" val="10000"/>
                  </a:ext>
                </a:extLst>
              </a:tr>
            </a:tbl>
          </a:graphicData>
        </a:graphic>
      </p:graphicFrame>
      <p:graphicFrame>
        <p:nvGraphicFramePr>
          <p:cNvPr id="61" name="Google Shape;404;p26">
            <a:extLst>
              <a:ext uri="{FF2B5EF4-FFF2-40B4-BE49-F238E27FC236}">
                <a16:creationId xmlns:a16="http://schemas.microsoft.com/office/drawing/2014/main" id="{FD3C3A4B-79F7-4FA8-7CBD-004A1090CA2E}"/>
              </a:ext>
            </a:extLst>
          </p:cNvPr>
          <p:cNvGraphicFramePr/>
          <p:nvPr>
            <p:extLst>
              <p:ext uri="{D42A27DB-BD31-4B8C-83A1-F6EECF244321}">
                <p14:modId xmlns:p14="http://schemas.microsoft.com/office/powerpoint/2010/main" val="3290464680"/>
              </p:ext>
            </p:extLst>
          </p:nvPr>
        </p:nvGraphicFramePr>
        <p:xfrm>
          <a:off x="2335567" y="3342333"/>
          <a:ext cx="1934197" cy="396210"/>
        </p:xfrm>
        <a:graphic>
          <a:graphicData uri="http://schemas.openxmlformats.org/drawingml/2006/table">
            <a:tbl>
              <a:tblPr>
                <a:noFill/>
                <a:tableStyleId>{E26A36FE-5953-476D-9F62-26C998E52DA5}</a:tableStyleId>
              </a:tblPr>
              <a:tblGrid>
                <a:gridCol w="991270">
                  <a:extLst>
                    <a:ext uri="{9D8B030D-6E8A-4147-A177-3AD203B41FA5}">
                      <a16:colId xmlns:a16="http://schemas.microsoft.com/office/drawing/2014/main" val="20000"/>
                    </a:ext>
                  </a:extLst>
                </a:gridCol>
                <a:gridCol w="942927">
                  <a:extLst>
                    <a:ext uri="{9D8B030D-6E8A-4147-A177-3AD203B41FA5}">
                      <a16:colId xmlns:a16="http://schemas.microsoft.com/office/drawing/2014/main" val="20001"/>
                    </a:ext>
                  </a:extLst>
                </a:gridCol>
              </a:tblGrid>
              <a:tr h="396200">
                <a:tc>
                  <a:txBody>
                    <a:bodyPr/>
                    <a:lstStyle/>
                    <a:p>
                      <a:pPr marL="0" lvl="0" indent="0" algn="l" rtl="0">
                        <a:spcBef>
                          <a:spcPts val="0"/>
                        </a:spcBef>
                        <a:spcAft>
                          <a:spcPts val="0"/>
                        </a:spcAft>
                        <a:buNone/>
                      </a:pPr>
                      <a:r>
                        <a:rPr lang="en" dirty="0"/>
                        <a:t>Precision</a:t>
                      </a:r>
                      <a:endParaRPr dirty="0"/>
                    </a:p>
                  </a:txBody>
                  <a:tcPr marL="91425" marR="91425" marT="91425" marB="91425">
                    <a:solidFill>
                      <a:srgbClr val="85C3FA"/>
                    </a:solidFill>
                  </a:tcPr>
                </a:tc>
                <a:tc>
                  <a:txBody>
                    <a:bodyPr/>
                    <a:lstStyle/>
                    <a:p>
                      <a:pPr marL="0" lvl="0" indent="0" algn="l" rtl="0">
                        <a:spcBef>
                          <a:spcPts val="0"/>
                        </a:spcBef>
                        <a:spcAft>
                          <a:spcPts val="0"/>
                        </a:spcAft>
                        <a:buNone/>
                      </a:pPr>
                      <a:r>
                        <a:rPr lang="en-US" dirty="0"/>
                        <a:t>0.9986</a:t>
                      </a:r>
                      <a:endParaRPr dirty="0"/>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64" name="Google Shape;398;p26">
            <a:extLst>
              <a:ext uri="{FF2B5EF4-FFF2-40B4-BE49-F238E27FC236}">
                <a16:creationId xmlns:a16="http://schemas.microsoft.com/office/drawing/2014/main" id="{9815606A-5E96-47F7-9CB6-E3216558A8F5}"/>
              </a:ext>
            </a:extLst>
          </p:cNvPr>
          <p:cNvGraphicFramePr/>
          <p:nvPr>
            <p:extLst>
              <p:ext uri="{D42A27DB-BD31-4B8C-83A1-F6EECF244321}">
                <p14:modId xmlns:p14="http://schemas.microsoft.com/office/powerpoint/2010/main" val="2258885741"/>
              </p:ext>
            </p:extLst>
          </p:nvPr>
        </p:nvGraphicFramePr>
        <p:xfrm>
          <a:off x="2325908" y="3813089"/>
          <a:ext cx="1943856" cy="396210"/>
        </p:xfrm>
        <a:graphic>
          <a:graphicData uri="http://schemas.openxmlformats.org/drawingml/2006/table">
            <a:tbl>
              <a:tblPr>
                <a:noFill/>
                <a:tableStyleId>{E26A36FE-5953-476D-9F62-26C998E52DA5}</a:tableStyleId>
              </a:tblPr>
              <a:tblGrid>
                <a:gridCol w="996220">
                  <a:extLst>
                    <a:ext uri="{9D8B030D-6E8A-4147-A177-3AD203B41FA5}">
                      <a16:colId xmlns:a16="http://schemas.microsoft.com/office/drawing/2014/main" val="20000"/>
                    </a:ext>
                  </a:extLst>
                </a:gridCol>
                <a:gridCol w="947636">
                  <a:extLst>
                    <a:ext uri="{9D8B030D-6E8A-4147-A177-3AD203B41FA5}">
                      <a16:colId xmlns:a16="http://schemas.microsoft.com/office/drawing/2014/main" val="20001"/>
                    </a:ext>
                  </a:extLst>
                </a:gridCol>
              </a:tblGrid>
              <a:tr h="321835">
                <a:tc>
                  <a:txBody>
                    <a:bodyPr/>
                    <a:lstStyle/>
                    <a:p>
                      <a:pPr marL="0" lvl="0" indent="0" algn="l" rtl="0">
                        <a:spcBef>
                          <a:spcPts val="0"/>
                        </a:spcBef>
                        <a:spcAft>
                          <a:spcPts val="0"/>
                        </a:spcAft>
                        <a:buNone/>
                      </a:pPr>
                      <a:r>
                        <a:rPr lang="en" dirty="0"/>
                        <a:t>Recall</a:t>
                      </a:r>
                      <a:endParaRPr dirty="0"/>
                    </a:p>
                  </a:txBody>
                  <a:tcPr marL="91425" marR="91425" marT="91425" marB="91425">
                    <a:solidFill>
                      <a:schemeClr val="accent4"/>
                    </a:solidFill>
                  </a:tcPr>
                </a:tc>
                <a:tc>
                  <a:txBody>
                    <a:bodyPr/>
                    <a:lstStyle/>
                    <a:p>
                      <a:pPr marL="0" lvl="0" indent="0" algn="l" rtl="0">
                        <a:spcBef>
                          <a:spcPts val="0"/>
                        </a:spcBef>
                        <a:spcAft>
                          <a:spcPts val="0"/>
                        </a:spcAft>
                        <a:buNone/>
                      </a:pPr>
                      <a:r>
                        <a:rPr lang="en-US" dirty="0"/>
                        <a:t>0.9985</a:t>
                      </a:r>
                      <a:endParaRPr dirty="0"/>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66" name="Google Shape;404;p26">
            <a:extLst>
              <a:ext uri="{FF2B5EF4-FFF2-40B4-BE49-F238E27FC236}">
                <a16:creationId xmlns:a16="http://schemas.microsoft.com/office/drawing/2014/main" id="{47FBB1C2-008D-C208-F26C-A12ECFA8F160}"/>
              </a:ext>
            </a:extLst>
          </p:cNvPr>
          <p:cNvGraphicFramePr/>
          <p:nvPr>
            <p:extLst>
              <p:ext uri="{D42A27DB-BD31-4B8C-83A1-F6EECF244321}">
                <p14:modId xmlns:p14="http://schemas.microsoft.com/office/powerpoint/2010/main" val="1705017972"/>
              </p:ext>
            </p:extLst>
          </p:nvPr>
        </p:nvGraphicFramePr>
        <p:xfrm>
          <a:off x="2335566" y="4257306"/>
          <a:ext cx="1943857" cy="396210"/>
        </p:xfrm>
        <a:graphic>
          <a:graphicData uri="http://schemas.openxmlformats.org/drawingml/2006/table">
            <a:tbl>
              <a:tblPr>
                <a:noFill/>
                <a:tableStyleId>{E26A36FE-5953-476D-9F62-26C998E52DA5}</a:tableStyleId>
              </a:tblPr>
              <a:tblGrid>
                <a:gridCol w="996221">
                  <a:extLst>
                    <a:ext uri="{9D8B030D-6E8A-4147-A177-3AD203B41FA5}">
                      <a16:colId xmlns:a16="http://schemas.microsoft.com/office/drawing/2014/main" val="20000"/>
                    </a:ext>
                  </a:extLst>
                </a:gridCol>
                <a:gridCol w="947636">
                  <a:extLst>
                    <a:ext uri="{9D8B030D-6E8A-4147-A177-3AD203B41FA5}">
                      <a16:colId xmlns:a16="http://schemas.microsoft.com/office/drawing/2014/main" val="20001"/>
                    </a:ext>
                  </a:extLst>
                </a:gridCol>
              </a:tblGrid>
              <a:tr h="396200">
                <a:tc>
                  <a:txBody>
                    <a:bodyPr/>
                    <a:lstStyle/>
                    <a:p>
                      <a:pPr marL="0" lvl="0" indent="0" algn="l" rtl="0">
                        <a:spcBef>
                          <a:spcPts val="0"/>
                        </a:spcBef>
                        <a:spcAft>
                          <a:spcPts val="0"/>
                        </a:spcAft>
                        <a:buNone/>
                      </a:pPr>
                      <a:r>
                        <a:rPr lang="en" dirty="0"/>
                        <a:t>F1 Score</a:t>
                      </a:r>
                      <a:endParaRPr dirty="0"/>
                    </a:p>
                  </a:txBody>
                  <a:tcPr marL="91425" marR="91425" marT="91425" marB="91425">
                    <a:solidFill>
                      <a:schemeClr val="accent6">
                        <a:lumMod val="60000"/>
                        <a:lumOff val="40000"/>
                      </a:schemeClr>
                    </a:solidFill>
                  </a:tcPr>
                </a:tc>
                <a:tc>
                  <a:txBody>
                    <a:bodyPr/>
                    <a:lstStyle/>
                    <a:p>
                      <a:pPr marL="0" lvl="0" indent="0" algn="l" rtl="0">
                        <a:spcBef>
                          <a:spcPts val="0"/>
                        </a:spcBef>
                        <a:spcAft>
                          <a:spcPts val="0"/>
                        </a:spcAft>
                        <a:buNone/>
                      </a:pPr>
                      <a:r>
                        <a:rPr lang="en-US" dirty="0"/>
                        <a:t>0.5486</a:t>
                      </a:r>
                      <a:endParaRPr dirty="0"/>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67" name="Google Shape;399;p26">
            <a:extLst>
              <a:ext uri="{FF2B5EF4-FFF2-40B4-BE49-F238E27FC236}">
                <a16:creationId xmlns:a16="http://schemas.microsoft.com/office/drawing/2014/main" id="{6EBDC784-72A6-2377-777E-5BC9EEEF503B}"/>
              </a:ext>
            </a:extLst>
          </p:cNvPr>
          <p:cNvGraphicFramePr/>
          <p:nvPr>
            <p:extLst>
              <p:ext uri="{D42A27DB-BD31-4B8C-83A1-F6EECF244321}">
                <p14:modId xmlns:p14="http://schemas.microsoft.com/office/powerpoint/2010/main" val="4153159032"/>
              </p:ext>
            </p:extLst>
          </p:nvPr>
        </p:nvGraphicFramePr>
        <p:xfrm>
          <a:off x="4641848" y="2902820"/>
          <a:ext cx="1943856" cy="396210"/>
        </p:xfrm>
        <a:graphic>
          <a:graphicData uri="http://schemas.openxmlformats.org/drawingml/2006/table">
            <a:tbl>
              <a:tblPr>
                <a:noFill/>
                <a:tableStyleId>{E26A36FE-5953-476D-9F62-26C998E52DA5}</a:tableStyleId>
              </a:tblPr>
              <a:tblGrid>
                <a:gridCol w="971928">
                  <a:extLst>
                    <a:ext uri="{9D8B030D-6E8A-4147-A177-3AD203B41FA5}">
                      <a16:colId xmlns:a16="http://schemas.microsoft.com/office/drawing/2014/main" val="20000"/>
                    </a:ext>
                  </a:extLst>
                </a:gridCol>
                <a:gridCol w="971928">
                  <a:extLst>
                    <a:ext uri="{9D8B030D-6E8A-4147-A177-3AD203B41FA5}">
                      <a16:colId xmlns:a16="http://schemas.microsoft.com/office/drawing/2014/main" val="20001"/>
                    </a:ext>
                  </a:extLst>
                </a:gridCol>
              </a:tblGrid>
              <a:tr h="315140">
                <a:tc>
                  <a:txBody>
                    <a:bodyPr/>
                    <a:lstStyle/>
                    <a:p>
                      <a:pPr marL="0" lvl="0" indent="0" algn="l" rtl="0">
                        <a:spcBef>
                          <a:spcPts val="0"/>
                        </a:spcBef>
                        <a:spcAft>
                          <a:spcPts val="0"/>
                        </a:spcAft>
                        <a:buNone/>
                      </a:pPr>
                      <a:r>
                        <a:rPr lang="en" dirty="0"/>
                        <a:t>Accuracy</a:t>
                      </a:r>
                      <a:endParaRPr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dirty="0"/>
                        <a:t>0.6565</a:t>
                      </a:r>
                      <a:endParaRPr dirty="0"/>
                    </a:p>
                  </a:txBody>
                  <a:tcPr marL="91425" marR="91425" marT="91425" marB="91425">
                    <a:lnL w="9525" cap="flat" cmpd="sng">
                      <a:solidFill>
                        <a:schemeClr val="dk1"/>
                      </a:solidFill>
                      <a:prstDash val="solid"/>
                      <a:round/>
                      <a:headEnd type="none" w="sm" len="sm"/>
                      <a:tailEnd type="none" w="sm" len="sm"/>
                    </a:lnL>
                  </a:tcPr>
                </a:tc>
                <a:extLst>
                  <a:ext uri="{0D108BD9-81ED-4DB2-BD59-A6C34878D82A}">
                    <a16:rowId xmlns:a16="http://schemas.microsoft.com/office/drawing/2014/main" val="10000"/>
                  </a:ext>
                </a:extLst>
              </a:tr>
            </a:tbl>
          </a:graphicData>
        </a:graphic>
      </p:graphicFrame>
      <p:graphicFrame>
        <p:nvGraphicFramePr>
          <p:cNvPr id="69" name="Google Shape;404;p26">
            <a:extLst>
              <a:ext uri="{FF2B5EF4-FFF2-40B4-BE49-F238E27FC236}">
                <a16:creationId xmlns:a16="http://schemas.microsoft.com/office/drawing/2014/main" id="{50281509-503E-D46E-CF0B-DCFBCADE1455}"/>
              </a:ext>
            </a:extLst>
          </p:cNvPr>
          <p:cNvGraphicFramePr/>
          <p:nvPr>
            <p:extLst>
              <p:ext uri="{D42A27DB-BD31-4B8C-83A1-F6EECF244321}">
                <p14:modId xmlns:p14="http://schemas.microsoft.com/office/powerpoint/2010/main" val="1540907466"/>
              </p:ext>
            </p:extLst>
          </p:nvPr>
        </p:nvGraphicFramePr>
        <p:xfrm>
          <a:off x="4641848" y="3345667"/>
          <a:ext cx="1943856" cy="396210"/>
        </p:xfrm>
        <a:graphic>
          <a:graphicData uri="http://schemas.openxmlformats.org/drawingml/2006/table">
            <a:tbl>
              <a:tblPr>
                <a:noFill/>
                <a:tableStyleId>{E26A36FE-5953-476D-9F62-26C998E52DA5}</a:tableStyleId>
              </a:tblPr>
              <a:tblGrid>
                <a:gridCol w="996220">
                  <a:extLst>
                    <a:ext uri="{9D8B030D-6E8A-4147-A177-3AD203B41FA5}">
                      <a16:colId xmlns:a16="http://schemas.microsoft.com/office/drawing/2014/main" val="20000"/>
                    </a:ext>
                  </a:extLst>
                </a:gridCol>
                <a:gridCol w="947636">
                  <a:extLst>
                    <a:ext uri="{9D8B030D-6E8A-4147-A177-3AD203B41FA5}">
                      <a16:colId xmlns:a16="http://schemas.microsoft.com/office/drawing/2014/main" val="20001"/>
                    </a:ext>
                  </a:extLst>
                </a:gridCol>
              </a:tblGrid>
              <a:tr h="396200">
                <a:tc>
                  <a:txBody>
                    <a:bodyPr/>
                    <a:lstStyle/>
                    <a:p>
                      <a:pPr marL="0" lvl="0" indent="0" algn="l" rtl="0">
                        <a:spcBef>
                          <a:spcPts val="0"/>
                        </a:spcBef>
                        <a:spcAft>
                          <a:spcPts val="0"/>
                        </a:spcAft>
                        <a:buNone/>
                      </a:pPr>
                      <a:r>
                        <a:rPr lang="en" dirty="0"/>
                        <a:t>Precision</a:t>
                      </a:r>
                      <a:endParaRPr dirty="0"/>
                    </a:p>
                  </a:txBody>
                  <a:tcPr marL="91425" marR="91425" marT="91425" marB="91425">
                    <a:solidFill>
                      <a:srgbClr val="85C3FA"/>
                    </a:solidFill>
                  </a:tcPr>
                </a:tc>
                <a:tc>
                  <a:txBody>
                    <a:bodyPr/>
                    <a:lstStyle/>
                    <a:p>
                      <a:pPr marL="0" lvl="0" indent="0" algn="l" rtl="0">
                        <a:spcBef>
                          <a:spcPts val="0"/>
                        </a:spcBef>
                        <a:spcAft>
                          <a:spcPts val="0"/>
                        </a:spcAft>
                        <a:buNone/>
                      </a:pPr>
                      <a:r>
                        <a:rPr lang="en-US" dirty="0"/>
                        <a:t>0.7084</a:t>
                      </a:r>
                      <a:endParaRPr dirty="0"/>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70" name="Google Shape;398;p26">
            <a:extLst>
              <a:ext uri="{FF2B5EF4-FFF2-40B4-BE49-F238E27FC236}">
                <a16:creationId xmlns:a16="http://schemas.microsoft.com/office/drawing/2014/main" id="{D44A044C-DC0D-61D4-EBE2-40679C8FF450}"/>
              </a:ext>
            </a:extLst>
          </p:cNvPr>
          <p:cNvGraphicFramePr/>
          <p:nvPr>
            <p:extLst>
              <p:ext uri="{D42A27DB-BD31-4B8C-83A1-F6EECF244321}">
                <p14:modId xmlns:p14="http://schemas.microsoft.com/office/powerpoint/2010/main" val="567727442"/>
              </p:ext>
            </p:extLst>
          </p:nvPr>
        </p:nvGraphicFramePr>
        <p:xfrm>
          <a:off x="4641848" y="3821950"/>
          <a:ext cx="1943856" cy="396210"/>
        </p:xfrm>
        <a:graphic>
          <a:graphicData uri="http://schemas.openxmlformats.org/drawingml/2006/table">
            <a:tbl>
              <a:tblPr>
                <a:noFill/>
                <a:tableStyleId>{E26A36FE-5953-476D-9F62-26C998E52DA5}</a:tableStyleId>
              </a:tblPr>
              <a:tblGrid>
                <a:gridCol w="996220">
                  <a:extLst>
                    <a:ext uri="{9D8B030D-6E8A-4147-A177-3AD203B41FA5}">
                      <a16:colId xmlns:a16="http://schemas.microsoft.com/office/drawing/2014/main" val="20000"/>
                    </a:ext>
                  </a:extLst>
                </a:gridCol>
                <a:gridCol w="947636">
                  <a:extLst>
                    <a:ext uri="{9D8B030D-6E8A-4147-A177-3AD203B41FA5}">
                      <a16:colId xmlns:a16="http://schemas.microsoft.com/office/drawing/2014/main" val="20001"/>
                    </a:ext>
                  </a:extLst>
                </a:gridCol>
              </a:tblGrid>
              <a:tr h="321835">
                <a:tc>
                  <a:txBody>
                    <a:bodyPr/>
                    <a:lstStyle/>
                    <a:p>
                      <a:pPr marL="0" lvl="0" indent="0" algn="l" rtl="0">
                        <a:spcBef>
                          <a:spcPts val="0"/>
                        </a:spcBef>
                        <a:spcAft>
                          <a:spcPts val="0"/>
                        </a:spcAft>
                        <a:buNone/>
                      </a:pPr>
                      <a:r>
                        <a:rPr lang="en" dirty="0"/>
                        <a:t>Recall</a:t>
                      </a:r>
                      <a:endParaRPr dirty="0"/>
                    </a:p>
                  </a:txBody>
                  <a:tcPr marL="91425" marR="91425" marT="91425" marB="91425">
                    <a:solidFill>
                      <a:schemeClr val="accent4"/>
                    </a:solidFill>
                  </a:tcPr>
                </a:tc>
                <a:tc>
                  <a:txBody>
                    <a:bodyPr/>
                    <a:lstStyle/>
                    <a:p>
                      <a:pPr marL="0" lvl="0" indent="0" algn="l" rtl="0">
                        <a:spcBef>
                          <a:spcPts val="0"/>
                        </a:spcBef>
                        <a:spcAft>
                          <a:spcPts val="0"/>
                        </a:spcAft>
                        <a:buNone/>
                      </a:pPr>
                      <a:r>
                        <a:rPr lang="en-US" dirty="0"/>
                        <a:t>0.4659</a:t>
                      </a:r>
                      <a:endParaRPr dirty="0"/>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71" name="Google Shape;404;p26">
            <a:extLst>
              <a:ext uri="{FF2B5EF4-FFF2-40B4-BE49-F238E27FC236}">
                <a16:creationId xmlns:a16="http://schemas.microsoft.com/office/drawing/2014/main" id="{8AC8EE6D-ACC5-BA14-119A-0B88F2FFF5FF}"/>
              </a:ext>
            </a:extLst>
          </p:cNvPr>
          <p:cNvGraphicFramePr/>
          <p:nvPr>
            <p:extLst>
              <p:ext uri="{D42A27DB-BD31-4B8C-83A1-F6EECF244321}">
                <p14:modId xmlns:p14="http://schemas.microsoft.com/office/powerpoint/2010/main" val="375628613"/>
              </p:ext>
            </p:extLst>
          </p:nvPr>
        </p:nvGraphicFramePr>
        <p:xfrm>
          <a:off x="4641848" y="4284690"/>
          <a:ext cx="1943857" cy="396210"/>
        </p:xfrm>
        <a:graphic>
          <a:graphicData uri="http://schemas.openxmlformats.org/drawingml/2006/table">
            <a:tbl>
              <a:tblPr>
                <a:noFill/>
                <a:tableStyleId>{E26A36FE-5953-476D-9F62-26C998E52DA5}</a:tableStyleId>
              </a:tblPr>
              <a:tblGrid>
                <a:gridCol w="996221">
                  <a:extLst>
                    <a:ext uri="{9D8B030D-6E8A-4147-A177-3AD203B41FA5}">
                      <a16:colId xmlns:a16="http://schemas.microsoft.com/office/drawing/2014/main" val="20000"/>
                    </a:ext>
                  </a:extLst>
                </a:gridCol>
                <a:gridCol w="947636">
                  <a:extLst>
                    <a:ext uri="{9D8B030D-6E8A-4147-A177-3AD203B41FA5}">
                      <a16:colId xmlns:a16="http://schemas.microsoft.com/office/drawing/2014/main" val="20001"/>
                    </a:ext>
                  </a:extLst>
                </a:gridCol>
              </a:tblGrid>
              <a:tr h="396200">
                <a:tc>
                  <a:txBody>
                    <a:bodyPr/>
                    <a:lstStyle/>
                    <a:p>
                      <a:pPr marL="0" lvl="0" indent="0" algn="l" rtl="0">
                        <a:spcBef>
                          <a:spcPts val="0"/>
                        </a:spcBef>
                        <a:spcAft>
                          <a:spcPts val="0"/>
                        </a:spcAft>
                        <a:buNone/>
                      </a:pPr>
                      <a:r>
                        <a:rPr lang="en" dirty="0"/>
                        <a:t>F1 Score</a:t>
                      </a:r>
                      <a:endParaRPr dirty="0"/>
                    </a:p>
                  </a:txBody>
                  <a:tcPr marL="91425" marR="91425" marT="91425" marB="91425">
                    <a:solidFill>
                      <a:schemeClr val="accent6">
                        <a:lumMod val="60000"/>
                        <a:lumOff val="40000"/>
                      </a:schemeClr>
                    </a:solidFill>
                  </a:tcPr>
                </a:tc>
                <a:tc>
                  <a:txBody>
                    <a:bodyPr/>
                    <a:lstStyle/>
                    <a:p>
                      <a:pPr marL="0" lvl="0" indent="0" algn="l" rtl="0">
                        <a:spcBef>
                          <a:spcPts val="0"/>
                        </a:spcBef>
                        <a:spcAft>
                          <a:spcPts val="0"/>
                        </a:spcAft>
                        <a:buNone/>
                      </a:pPr>
                      <a:r>
                        <a:rPr lang="en-US" dirty="0"/>
                        <a:t>0.4385</a:t>
                      </a:r>
                      <a:endParaRPr dirty="0"/>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72" name="Google Shape;399;p26">
            <a:extLst>
              <a:ext uri="{FF2B5EF4-FFF2-40B4-BE49-F238E27FC236}">
                <a16:creationId xmlns:a16="http://schemas.microsoft.com/office/drawing/2014/main" id="{90451600-1B45-8310-986F-ED5FE0F625FD}"/>
              </a:ext>
            </a:extLst>
          </p:cNvPr>
          <p:cNvGraphicFramePr/>
          <p:nvPr>
            <p:extLst>
              <p:ext uri="{D42A27DB-BD31-4B8C-83A1-F6EECF244321}">
                <p14:modId xmlns:p14="http://schemas.microsoft.com/office/powerpoint/2010/main" val="2776105963"/>
              </p:ext>
            </p:extLst>
          </p:nvPr>
        </p:nvGraphicFramePr>
        <p:xfrm>
          <a:off x="6992864" y="2901732"/>
          <a:ext cx="1943856" cy="396210"/>
        </p:xfrm>
        <a:graphic>
          <a:graphicData uri="http://schemas.openxmlformats.org/drawingml/2006/table">
            <a:tbl>
              <a:tblPr>
                <a:noFill/>
                <a:tableStyleId>{E26A36FE-5953-476D-9F62-26C998E52DA5}</a:tableStyleId>
              </a:tblPr>
              <a:tblGrid>
                <a:gridCol w="971928">
                  <a:extLst>
                    <a:ext uri="{9D8B030D-6E8A-4147-A177-3AD203B41FA5}">
                      <a16:colId xmlns:a16="http://schemas.microsoft.com/office/drawing/2014/main" val="20000"/>
                    </a:ext>
                  </a:extLst>
                </a:gridCol>
                <a:gridCol w="971928">
                  <a:extLst>
                    <a:ext uri="{9D8B030D-6E8A-4147-A177-3AD203B41FA5}">
                      <a16:colId xmlns:a16="http://schemas.microsoft.com/office/drawing/2014/main" val="20001"/>
                    </a:ext>
                  </a:extLst>
                </a:gridCol>
              </a:tblGrid>
              <a:tr h="315140">
                <a:tc>
                  <a:txBody>
                    <a:bodyPr/>
                    <a:lstStyle/>
                    <a:p>
                      <a:pPr marL="0" lvl="0" indent="0" algn="l" rtl="0">
                        <a:spcBef>
                          <a:spcPts val="0"/>
                        </a:spcBef>
                        <a:spcAft>
                          <a:spcPts val="0"/>
                        </a:spcAft>
                        <a:buNone/>
                      </a:pPr>
                      <a:r>
                        <a:rPr lang="en" dirty="0"/>
                        <a:t>Accuracy</a:t>
                      </a:r>
                      <a:endParaRPr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dirty="0"/>
                        <a:t>0.5354</a:t>
                      </a:r>
                      <a:endParaRPr dirty="0"/>
                    </a:p>
                  </a:txBody>
                  <a:tcPr marL="91425" marR="91425" marT="91425" marB="91425">
                    <a:lnL w="9525" cap="flat" cmpd="sng">
                      <a:solidFill>
                        <a:schemeClr val="dk1"/>
                      </a:solidFill>
                      <a:prstDash val="solid"/>
                      <a:round/>
                      <a:headEnd type="none" w="sm" len="sm"/>
                      <a:tailEnd type="none" w="sm" len="sm"/>
                    </a:lnL>
                  </a:tcPr>
                </a:tc>
                <a:extLst>
                  <a:ext uri="{0D108BD9-81ED-4DB2-BD59-A6C34878D82A}">
                    <a16:rowId xmlns:a16="http://schemas.microsoft.com/office/drawing/2014/main" val="10000"/>
                  </a:ext>
                </a:extLst>
              </a:tr>
            </a:tbl>
          </a:graphicData>
        </a:graphic>
      </p:graphicFrame>
      <p:graphicFrame>
        <p:nvGraphicFramePr>
          <p:cNvPr id="73" name="Google Shape;404;p26">
            <a:extLst>
              <a:ext uri="{FF2B5EF4-FFF2-40B4-BE49-F238E27FC236}">
                <a16:creationId xmlns:a16="http://schemas.microsoft.com/office/drawing/2014/main" id="{02A4CC0E-33CF-A607-3A80-81AB662AE86D}"/>
              </a:ext>
            </a:extLst>
          </p:cNvPr>
          <p:cNvGraphicFramePr/>
          <p:nvPr>
            <p:extLst>
              <p:ext uri="{D42A27DB-BD31-4B8C-83A1-F6EECF244321}">
                <p14:modId xmlns:p14="http://schemas.microsoft.com/office/powerpoint/2010/main" val="2339611662"/>
              </p:ext>
            </p:extLst>
          </p:nvPr>
        </p:nvGraphicFramePr>
        <p:xfrm>
          <a:off x="6992864" y="3342333"/>
          <a:ext cx="1943856" cy="396210"/>
        </p:xfrm>
        <a:graphic>
          <a:graphicData uri="http://schemas.openxmlformats.org/drawingml/2006/table">
            <a:tbl>
              <a:tblPr>
                <a:noFill/>
                <a:tableStyleId>{E26A36FE-5953-476D-9F62-26C998E52DA5}</a:tableStyleId>
              </a:tblPr>
              <a:tblGrid>
                <a:gridCol w="996220">
                  <a:extLst>
                    <a:ext uri="{9D8B030D-6E8A-4147-A177-3AD203B41FA5}">
                      <a16:colId xmlns:a16="http://schemas.microsoft.com/office/drawing/2014/main" val="20000"/>
                    </a:ext>
                  </a:extLst>
                </a:gridCol>
                <a:gridCol w="947636">
                  <a:extLst>
                    <a:ext uri="{9D8B030D-6E8A-4147-A177-3AD203B41FA5}">
                      <a16:colId xmlns:a16="http://schemas.microsoft.com/office/drawing/2014/main" val="20001"/>
                    </a:ext>
                  </a:extLst>
                </a:gridCol>
              </a:tblGrid>
              <a:tr h="396200">
                <a:tc>
                  <a:txBody>
                    <a:bodyPr/>
                    <a:lstStyle/>
                    <a:p>
                      <a:pPr marL="0" lvl="0" indent="0" algn="l" rtl="0">
                        <a:spcBef>
                          <a:spcPts val="0"/>
                        </a:spcBef>
                        <a:spcAft>
                          <a:spcPts val="0"/>
                        </a:spcAft>
                        <a:buNone/>
                      </a:pPr>
                      <a:r>
                        <a:rPr lang="en" dirty="0"/>
                        <a:t>Precision</a:t>
                      </a:r>
                      <a:endParaRPr dirty="0"/>
                    </a:p>
                  </a:txBody>
                  <a:tcPr marL="91425" marR="91425" marT="91425" marB="91425">
                    <a:solidFill>
                      <a:srgbClr val="85C3FA"/>
                    </a:solidFill>
                  </a:tcPr>
                </a:tc>
                <a:tc>
                  <a:txBody>
                    <a:bodyPr/>
                    <a:lstStyle/>
                    <a:p>
                      <a:pPr marL="0" lvl="0" indent="0" algn="l" rtl="0">
                        <a:spcBef>
                          <a:spcPts val="0"/>
                        </a:spcBef>
                        <a:spcAft>
                          <a:spcPts val="0"/>
                        </a:spcAft>
                        <a:buNone/>
                      </a:pPr>
                      <a:r>
                        <a:rPr lang="en-US" dirty="0"/>
                        <a:t>0.1338</a:t>
                      </a:r>
                      <a:endParaRPr dirty="0"/>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74" name="Google Shape;398;p26">
            <a:extLst>
              <a:ext uri="{FF2B5EF4-FFF2-40B4-BE49-F238E27FC236}">
                <a16:creationId xmlns:a16="http://schemas.microsoft.com/office/drawing/2014/main" id="{A0E3A8A6-34AA-9308-4B08-267C498E3D2D}"/>
              </a:ext>
            </a:extLst>
          </p:cNvPr>
          <p:cNvGraphicFramePr/>
          <p:nvPr>
            <p:extLst>
              <p:ext uri="{D42A27DB-BD31-4B8C-83A1-F6EECF244321}">
                <p14:modId xmlns:p14="http://schemas.microsoft.com/office/powerpoint/2010/main" val="3840081623"/>
              </p:ext>
            </p:extLst>
          </p:nvPr>
        </p:nvGraphicFramePr>
        <p:xfrm>
          <a:off x="6992864" y="3813089"/>
          <a:ext cx="1943856" cy="396210"/>
        </p:xfrm>
        <a:graphic>
          <a:graphicData uri="http://schemas.openxmlformats.org/drawingml/2006/table">
            <a:tbl>
              <a:tblPr>
                <a:noFill/>
                <a:tableStyleId>{E26A36FE-5953-476D-9F62-26C998E52DA5}</a:tableStyleId>
              </a:tblPr>
              <a:tblGrid>
                <a:gridCol w="996220">
                  <a:extLst>
                    <a:ext uri="{9D8B030D-6E8A-4147-A177-3AD203B41FA5}">
                      <a16:colId xmlns:a16="http://schemas.microsoft.com/office/drawing/2014/main" val="20000"/>
                    </a:ext>
                  </a:extLst>
                </a:gridCol>
                <a:gridCol w="947636">
                  <a:extLst>
                    <a:ext uri="{9D8B030D-6E8A-4147-A177-3AD203B41FA5}">
                      <a16:colId xmlns:a16="http://schemas.microsoft.com/office/drawing/2014/main" val="20001"/>
                    </a:ext>
                  </a:extLst>
                </a:gridCol>
              </a:tblGrid>
              <a:tr h="321835">
                <a:tc>
                  <a:txBody>
                    <a:bodyPr/>
                    <a:lstStyle/>
                    <a:p>
                      <a:pPr marL="0" lvl="0" indent="0" algn="l" rtl="0">
                        <a:spcBef>
                          <a:spcPts val="0"/>
                        </a:spcBef>
                        <a:spcAft>
                          <a:spcPts val="0"/>
                        </a:spcAft>
                        <a:buNone/>
                      </a:pPr>
                      <a:r>
                        <a:rPr lang="en" dirty="0"/>
                        <a:t>Recall</a:t>
                      </a:r>
                      <a:endParaRPr dirty="0"/>
                    </a:p>
                  </a:txBody>
                  <a:tcPr marL="91425" marR="91425" marT="91425" marB="91425">
                    <a:solidFill>
                      <a:schemeClr val="accent4"/>
                    </a:solidFill>
                  </a:tcPr>
                </a:tc>
                <a:tc>
                  <a:txBody>
                    <a:bodyPr/>
                    <a:lstStyle/>
                    <a:p>
                      <a:pPr marL="0" lvl="0" indent="0" algn="l" rtl="0">
                        <a:spcBef>
                          <a:spcPts val="0"/>
                        </a:spcBef>
                        <a:spcAft>
                          <a:spcPts val="0"/>
                        </a:spcAft>
                        <a:buNone/>
                      </a:pPr>
                      <a:r>
                        <a:rPr lang="en-US" dirty="0"/>
                        <a:t>0.2500</a:t>
                      </a:r>
                      <a:endParaRPr dirty="0"/>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75" name="Google Shape;404;p26">
            <a:extLst>
              <a:ext uri="{FF2B5EF4-FFF2-40B4-BE49-F238E27FC236}">
                <a16:creationId xmlns:a16="http://schemas.microsoft.com/office/drawing/2014/main" id="{919F5978-E952-446E-08A1-AEB7A8B719F8}"/>
              </a:ext>
            </a:extLst>
          </p:cNvPr>
          <p:cNvGraphicFramePr/>
          <p:nvPr>
            <p:extLst>
              <p:ext uri="{D42A27DB-BD31-4B8C-83A1-F6EECF244321}">
                <p14:modId xmlns:p14="http://schemas.microsoft.com/office/powerpoint/2010/main" val="961864860"/>
              </p:ext>
            </p:extLst>
          </p:nvPr>
        </p:nvGraphicFramePr>
        <p:xfrm>
          <a:off x="6992863" y="4284690"/>
          <a:ext cx="1943857" cy="396210"/>
        </p:xfrm>
        <a:graphic>
          <a:graphicData uri="http://schemas.openxmlformats.org/drawingml/2006/table">
            <a:tbl>
              <a:tblPr>
                <a:noFill/>
                <a:tableStyleId>{E26A36FE-5953-476D-9F62-26C998E52DA5}</a:tableStyleId>
              </a:tblPr>
              <a:tblGrid>
                <a:gridCol w="996221">
                  <a:extLst>
                    <a:ext uri="{9D8B030D-6E8A-4147-A177-3AD203B41FA5}">
                      <a16:colId xmlns:a16="http://schemas.microsoft.com/office/drawing/2014/main" val="20000"/>
                    </a:ext>
                  </a:extLst>
                </a:gridCol>
                <a:gridCol w="947636">
                  <a:extLst>
                    <a:ext uri="{9D8B030D-6E8A-4147-A177-3AD203B41FA5}">
                      <a16:colId xmlns:a16="http://schemas.microsoft.com/office/drawing/2014/main" val="20001"/>
                    </a:ext>
                  </a:extLst>
                </a:gridCol>
              </a:tblGrid>
              <a:tr h="396200">
                <a:tc>
                  <a:txBody>
                    <a:bodyPr/>
                    <a:lstStyle/>
                    <a:p>
                      <a:pPr marL="0" lvl="0" indent="0" algn="l" rtl="0">
                        <a:spcBef>
                          <a:spcPts val="0"/>
                        </a:spcBef>
                        <a:spcAft>
                          <a:spcPts val="0"/>
                        </a:spcAft>
                        <a:buNone/>
                      </a:pPr>
                      <a:r>
                        <a:rPr lang="en" dirty="0"/>
                        <a:t>F1 Score</a:t>
                      </a:r>
                      <a:endParaRPr dirty="0"/>
                    </a:p>
                  </a:txBody>
                  <a:tcPr marL="91425" marR="91425" marT="91425" marB="91425">
                    <a:solidFill>
                      <a:schemeClr val="accent6">
                        <a:lumMod val="60000"/>
                        <a:lumOff val="40000"/>
                      </a:schemeClr>
                    </a:solidFill>
                  </a:tcPr>
                </a:tc>
                <a:tc>
                  <a:txBody>
                    <a:bodyPr/>
                    <a:lstStyle/>
                    <a:p>
                      <a:pPr marL="0" lvl="0" indent="0" algn="l" rtl="0">
                        <a:spcBef>
                          <a:spcPts val="0"/>
                        </a:spcBef>
                        <a:spcAft>
                          <a:spcPts val="0"/>
                        </a:spcAft>
                        <a:buNone/>
                      </a:pPr>
                      <a:r>
                        <a:rPr lang="en-US" dirty="0"/>
                        <a:t>0.1784</a:t>
                      </a:r>
                      <a:endParaRPr dirty="0"/>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wipe(down)">
                                      <p:cBhvr>
                                        <p:cTn id="7" dur="500"/>
                                        <p:tgtEl>
                                          <p:spTgt spid="38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wipe(down)">
                                      <p:cBhvr>
                                        <p:cTn id="10" dur="500"/>
                                        <p:tgtEl>
                                          <p:spTgt spid="62"/>
                                        </p:tgtEl>
                                      </p:cBhvr>
                                    </p:animEffect>
                                  </p:childTnLst>
                                </p:cTn>
                              </p:par>
                              <p:par>
                                <p:cTn id="11" presetID="22" presetClass="entr" presetSubtype="4" fill="hold" nodeType="withEffect">
                                  <p:stCondLst>
                                    <p:cond delay="0"/>
                                  </p:stCondLst>
                                  <p:childTnLst>
                                    <p:set>
                                      <p:cBhvr>
                                        <p:cTn id="12" dur="1" fill="hold">
                                          <p:stCondLst>
                                            <p:cond delay="0"/>
                                          </p:stCondLst>
                                        </p:cTn>
                                        <p:tgtEl>
                                          <p:spTgt spid="399"/>
                                        </p:tgtEl>
                                        <p:attrNameLst>
                                          <p:attrName>style.visibility</p:attrName>
                                        </p:attrNameLst>
                                      </p:cBhvr>
                                      <p:to>
                                        <p:strVal val="visible"/>
                                      </p:to>
                                    </p:set>
                                    <p:animEffect transition="in" filter="wipe(down)">
                                      <p:cBhvr>
                                        <p:cTn id="13" dur="500"/>
                                        <p:tgtEl>
                                          <p:spTgt spid="399"/>
                                        </p:tgtEl>
                                      </p:cBhvr>
                                    </p:animEffect>
                                  </p:childTnLst>
                                </p:cTn>
                              </p:par>
                              <p:par>
                                <p:cTn id="14" presetID="22" presetClass="entr" presetSubtype="4" fill="hold" nodeType="withEffect">
                                  <p:stCondLst>
                                    <p:cond delay="0"/>
                                  </p:stCondLst>
                                  <p:childTnLst>
                                    <p:set>
                                      <p:cBhvr>
                                        <p:cTn id="15" dur="1" fill="hold">
                                          <p:stCondLst>
                                            <p:cond delay="0"/>
                                          </p:stCondLst>
                                        </p:cTn>
                                        <p:tgtEl>
                                          <p:spTgt spid="404"/>
                                        </p:tgtEl>
                                        <p:attrNameLst>
                                          <p:attrName>style.visibility</p:attrName>
                                        </p:attrNameLst>
                                      </p:cBhvr>
                                      <p:to>
                                        <p:strVal val="visible"/>
                                      </p:to>
                                    </p:set>
                                    <p:animEffect transition="in" filter="wipe(down)">
                                      <p:cBhvr>
                                        <p:cTn id="16" dur="500"/>
                                        <p:tgtEl>
                                          <p:spTgt spid="404"/>
                                        </p:tgtEl>
                                      </p:cBhvr>
                                    </p:animEffect>
                                  </p:childTnLst>
                                </p:cTn>
                              </p:par>
                              <p:par>
                                <p:cTn id="17" presetID="22" presetClass="entr" presetSubtype="4" fill="hold" nodeType="withEffect">
                                  <p:stCondLst>
                                    <p:cond delay="0"/>
                                  </p:stCondLst>
                                  <p:childTnLst>
                                    <p:set>
                                      <p:cBhvr>
                                        <p:cTn id="18" dur="1" fill="hold">
                                          <p:stCondLst>
                                            <p:cond delay="0"/>
                                          </p:stCondLst>
                                        </p:cTn>
                                        <p:tgtEl>
                                          <p:spTgt spid="398"/>
                                        </p:tgtEl>
                                        <p:attrNameLst>
                                          <p:attrName>style.visibility</p:attrName>
                                        </p:attrNameLst>
                                      </p:cBhvr>
                                      <p:to>
                                        <p:strVal val="visible"/>
                                      </p:to>
                                    </p:set>
                                    <p:animEffect transition="in" filter="wipe(down)">
                                      <p:cBhvr>
                                        <p:cTn id="19" dur="500"/>
                                        <p:tgtEl>
                                          <p:spTgt spid="398"/>
                                        </p:tgtEl>
                                      </p:cBhvr>
                                    </p:animEffect>
                                  </p:childTnLst>
                                </p:cTn>
                              </p:par>
                              <p:par>
                                <p:cTn id="20" presetID="22" presetClass="entr" presetSubtype="4"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down)">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95"/>
                                        </p:tgtEl>
                                        <p:attrNameLst>
                                          <p:attrName>style.visibility</p:attrName>
                                        </p:attrNameLst>
                                      </p:cBhvr>
                                      <p:to>
                                        <p:strVal val="visible"/>
                                      </p:to>
                                    </p:set>
                                    <p:animEffect transition="in" filter="wipe(down)">
                                      <p:cBhvr>
                                        <p:cTn id="27" dur="500"/>
                                        <p:tgtEl>
                                          <p:spTgt spid="395"/>
                                        </p:tgtEl>
                                      </p:cBhvr>
                                    </p:animEffect>
                                  </p:childTnLst>
                                </p:cTn>
                              </p:par>
                              <p:par>
                                <p:cTn id="28" presetID="22" presetClass="entr" presetSubtype="4"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down)">
                                      <p:cBhvr>
                                        <p:cTn id="30" dur="500"/>
                                        <p:tgtEl>
                                          <p:spTgt spid="41"/>
                                        </p:tgtEl>
                                      </p:cBhvr>
                                    </p:animEffect>
                                  </p:childTnLst>
                                </p:cTn>
                              </p:par>
                              <p:par>
                                <p:cTn id="31" presetID="22" presetClass="entr" presetSubtype="4"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wipe(down)">
                                      <p:cBhvr>
                                        <p:cTn id="33" dur="500"/>
                                        <p:tgtEl>
                                          <p:spTgt spid="58"/>
                                        </p:tgtEl>
                                      </p:cBhvr>
                                    </p:animEffect>
                                  </p:childTnLst>
                                </p:cTn>
                              </p:par>
                              <p:par>
                                <p:cTn id="34" presetID="22" presetClass="entr" presetSubtype="4" fill="hold"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wipe(down)">
                                      <p:cBhvr>
                                        <p:cTn id="36" dur="500"/>
                                        <p:tgtEl>
                                          <p:spTgt spid="61"/>
                                        </p:tgtEl>
                                      </p:cBhvr>
                                    </p:animEffect>
                                  </p:childTnLst>
                                </p:cTn>
                              </p:par>
                              <p:par>
                                <p:cTn id="37" presetID="22" presetClass="entr" presetSubtype="4"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wipe(down)">
                                      <p:cBhvr>
                                        <p:cTn id="39" dur="500"/>
                                        <p:tgtEl>
                                          <p:spTgt spid="64"/>
                                        </p:tgtEl>
                                      </p:cBhvr>
                                    </p:animEffect>
                                  </p:childTnLst>
                                </p:cTn>
                              </p:par>
                              <p:par>
                                <p:cTn id="40" presetID="22" presetClass="entr" presetSubtype="4" fill="hold"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wipe(down)">
                                      <p:cBhvr>
                                        <p:cTn id="42" dur="500"/>
                                        <p:tgtEl>
                                          <p:spTgt spid="6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96"/>
                                        </p:tgtEl>
                                        <p:attrNameLst>
                                          <p:attrName>style.visibility</p:attrName>
                                        </p:attrNameLst>
                                      </p:cBhvr>
                                      <p:to>
                                        <p:strVal val="visible"/>
                                      </p:to>
                                    </p:set>
                                    <p:animEffect transition="in" filter="wipe(down)">
                                      <p:cBhvr>
                                        <p:cTn id="47" dur="500"/>
                                        <p:tgtEl>
                                          <p:spTgt spid="396"/>
                                        </p:tgtEl>
                                      </p:cBhvr>
                                    </p:animEffect>
                                  </p:childTnLst>
                                </p:cTn>
                              </p:par>
                              <p:par>
                                <p:cTn id="48" presetID="22" presetClass="entr" presetSubtype="4" fill="hold"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wipe(down)">
                                      <p:cBhvr>
                                        <p:cTn id="50" dur="500"/>
                                        <p:tgtEl>
                                          <p:spTgt spid="46"/>
                                        </p:tgtEl>
                                      </p:cBhvr>
                                    </p:animEffect>
                                  </p:childTnLst>
                                </p:cTn>
                              </p:par>
                              <p:par>
                                <p:cTn id="51" presetID="22" presetClass="entr" presetSubtype="4" fill="hold"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wipe(down)">
                                      <p:cBhvr>
                                        <p:cTn id="53" dur="500"/>
                                        <p:tgtEl>
                                          <p:spTgt spid="67"/>
                                        </p:tgtEl>
                                      </p:cBhvr>
                                    </p:animEffect>
                                  </p:childTnLst>
                                </p:cTn>
                              </p:par>
                              <p:par>
                                <p:cTn id="54" presetID="22" presetClass="entr" presetSubtype="4" fill="hold" nodeType="with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wipe(down)">
                                      <p:cBhvr>
                                        <p:cTn id="56" dur="500"/>
                                        <p:tgtEl>
                                          <p:spTgt spid="69"/>
                                        </p:tgtEl>
                                      </p:cBhvr>
                                    </p:animEffect>
                                  </p:childTnLst>
                                </p:cTn>
                              </p:par>
                              <p:par>
                                <p:cTn id="57" presetID="22" presetClass="entr" presetSubtype="4" fill="hold" nodeType="with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wipe(down)">
                                      <p:cBhvr>
                                        <p:cTn id="59" dur="500"/>
                                        <p:tgtEl>
                                          <p:spTgt spid="70"/>
                                        </p:tgtEl>
                                      </p:cBhvr>
                                    </p:animEffect>
                                  </p:childTnLst>
                                </p:cTn>
                              </p:par>
                              <p:par>
                                <p:cTn id="60" presetID="22" presetClass="entr" presetSubtype="4" fill="hold" nodeType="with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wipe(down)">
                                      <p:cBhvr>
                                        <p:cTn id="62" dur="500"/>
                                        <p:tgtEl>
                                          <p:spTgt spid="7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wipe(down)">
                                      <p:cBhvr>
                                        <p:cTn id="67" dur="500"/>
                                        <p:tgtEl>
                                          <p:spTgt spid="51"/>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wipe(down)">
                                      <p:cBhvr>
                                        <p:cTn id="70" dur="500"/>
                                        <p:tgtEl>
                                          <p:spTgt spid="63"/>
                                        </p:tgtEl>
                                      </p:cBhvr>
                                    </p:animEffect>
                                  </p:childTnLst>
                                </p:cTn>
                              </p:par>
                              <p:par>
                                <p:cTn id="71" presetID="22" presetClass="entr" presetSubtype="4" fill="hold" nodeType="withEffect">
                                  <p:stCondLst>
                                    <p:cond delay="0"/>
                                  </p:stCondLst>
                                  <p:childTnLst>
                                    <p:set>
                                      <p:cBhvr>
                                        <p:cTn id="72" dur="1" fill="hold">
                                          <p:stCondLst>
                                            <p:cond delay="0"/>
                                          </p:stCondLst>
                                        </p:cTn>
                                        <p:tgtEl>
                                          <p:spTgt spid="72"/>
                                        </p:tgtEl>
                                        <p:attrNameLst>
                                          <p:attrName>style.visibility</p:attrName>
                                        </p:attrNameLst>
                                      </p:cBhvr>
                                      <p:to>
                                        <p:strVal val="visible"/>
                                      </p:to>
                                    </p:set>
                                    <p:animEffect transition="in" filter="wipe(down)">
                                      <p:cBhvr>
                                        <p:cTn id="73" dur="500"/>
                                        <p:tgtEl>
                                          <p:spTgt spid="72"/>
                                        </p:tgtEl>
                                      </p:cBhvr>
                                    </p:animEffect>
                                  </p:childTnLst>
                                </p:cTn>
                              </p:par>
                              <p:par>
                                <p:cTn id="74" presetID="22" presetClass="entr" presetSubtype="4" fill="hold" nodeType="with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wipe(down)">
                                      <p:cBhvr>
                                        <p:cTn id="76" dur="500"/>
                                        <p:tgtEl>
                                          <p:spTgt spid="73"/>
                                        </p:tgtEl>
                                      </p:cBhvr>
                                    </p:animEffect>
                                  </p:childTnLst>
                                </p:cTn>
                              </p:par>
                              <p:par>
                                <p:cTn id="77" presetID="22" presetClass="entr" presetSubtype="4" fill="hold" nodeType="with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wipe(down)">
                                      <p:cBhvr>
                                        <p:cTn id="79" dur="500"/>
                                        <p:tgtEl>
                                          <p:spTgt spid="74"/>
                                        </p:tgtEl>
                                      </p:cBhvr>
                                    </p:animEffect>
                                  </p:childTnLst>
                                </p:cTn>
                              </p:par>
                              <p:par>
                                <p:cTn id="80" presetID="22" presetClass="entr" presetSubtype="4" fill="hold" nodeType="withEffect">
                                  <p:stCondLst>
                                    <p:cond delay="0"/>
                                  </p:stCondLst>
                                  <p:childTnLst>
                                    <p:set>
                                      <p:cBhvr>
                                        <p:cTn id="81" dur="1" fill="hold">
                                          <p:stCondLst>
                                            <p:cond delay="0"/>
                                          </p:stCondLst>
                                        </p:cTn>
                                        <p:tgtEl>
                                          <p:spTgt spid="75"/>
                                        </p:tgtEl>
                                        <p:attrNameLst>
                                          <p:attrName>style.visibility</p:attrName>
                                        </p:attrNameLst>
                                      </p:cBhvr>
                                      <p:to>
                                        <p:strVal val="visible"/>
                                      </p:to>
                                    </p:set>
                                    <p:animEffect transition="in" filter="wipe(down)">
                                      <p:cBhvr>
                                        <p:cTn id="8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 grpId="0"/>
      <p:bldP spid="396" grpId="0"/>
      <p:bldP spid="62" grpId="0"/>
      <p:bldP spid="63" grpId="0"/>
    </p:bld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2089</TotalTime>
  <Words>487</Words>
  <Application>Microsoft Office PowerPoint</Application>
  <PresentationFormat>On-screen Show (16:9)</PresentationFormat>
  <Paragraphs>115</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Lato</vt:lpstr>
      <vt:lpstr>zeitung</vt:lpstr>
      <vt:lpstr>Fira Sans Extra Condensed SemiBold</vt:lpstr>
      <vt:lpstr>Montserrat</vt:lpstr>
      <vt:lpstr>Roboto</vt:lpstr>
      <vt:lpstr>Wingdings</vt:lpstr>
      <vt:lpstr>Focus</vt:lpstr>
      <vt:lpstr>Climate Change Belief Analysis 2022</vt:lpstr>
      <vt:lpstr>Get to Know the Team</vt:lpstr>
      <vt:lpstr>Understanding the problem</vt:lpstr>
      <vt:lpstr>Project objective</vt:lpstr>
      <vt:lpstr>PowerPoint Presentation</vt:lpstr>
      <vt:lpstr>Exploratory Data Analysis (EDA)</vt:lpstr>
      <vt:lpstr>PowerPoint Presentation</vt:lpstr>
      <vt:lpstr>Machine Learning Algorithms</vt:lpstr>
      <vt:lpstr>Model Performance &amp; Model Evaluation</vt:lpstr>
      <vt:lpstr>Model Predictions</vt:lpstr>
      <vt:lpstr>Model Predictions</vt:lpstr>
      <vt:lpstr>Model Predictions</vt:lpstr>
      <vt:lpstr>Model Predictions</vt:lpstr>
      <vt:lpstr>The Chosen Model</vt:lpstr>
      <vt:lpstr>Streamlit App</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Belief Analysis 2022</dc:title>
  <cp:lastModifiedBy>Mandlenkosi Sibongiseni Mboniseni Ngidi</cp:lastModifiedBy>
  <cp:revision>43</cp:revision>
  <dcterms:modified xsi:type="dcterms:W3CDTF">2022-07-01T13:31:01Z</dcterms:modified>
</cp:coreProperties>
</file>